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97" r:id="rId3"/>
    <p:sldId id="257" r:id="rId4"/>
    <p:sldId id="351" r:id="rId5"/>
    <p:sldId id="261" r:id="rId6"/>
    <p:sldId id="262" r:id="rId7"/>
    <p:sldId id="259" r:id="rId8"/>
    <p:sldId id="344" r:id="rId9"/>
    <p:sldId id="258" r:id="rId10"/>
    <p:sldId id="342" r:id="rId11"/>
    <p:sldId id="260" r:id="rId12"/>
    <p:sldId id="299" r:id="rId13"/>
    <p:sldId id="270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ABD"/>
    <a:srgbClr val="5B5ED5"/>
    <a:srgbClr val="74E8F8"/>
    <a:srgbClr val="4C4284"/>
    <a:srgbClr val="4B5883"/>
    <a:srgbClr val="677C64"/>
    <a:srgbClr val="FBC8EA"/>
    <a:srgbClr val="9B6C9D"/>
    <a:srgbClr val="4671AE"/>
    <a:srgbClr val="345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6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Administrator\Desktop\&#26032;&#24314;%20XLS%20&#24037;&#20316;&#34920;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Administrator\Desktop\&#26032;&#24314;%20XLS%20&#24037;&#20316;&#34920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燃尽图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'[新建 XLS 工作表.xls]Sheet1'!$B$1</c:f>
              <c:strCache>
                <c:ptCount val="1"/>
                <c:pt idx="0">
                  <c:v>实际工作量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numRef>
              <c:f>'[新建 XLS 工作表.xls]Sheet1'!$A$2:$A$12</c:f>
              <c:numCache>
                <c:formatCode>m"月"d"日"</c:formatCode>
                <c:ptCount val="11"/>
                <c:pt idx="0" c:formatCode="m&quot;月&quot;d&quot;日&quot;">
                  <c:v>44849</c:v>
                </c:pt>
                <c:pt idx="1" c:formatCode="m&quot;月&quot;d&quot;日&quot;">
                  <c:v>44856</c:v>
                </c:pt>
                <c:pt idx="2" c:formatCode="m&quot;月&quot;d&quot;日&quot;">
                  <c:v>44863</c:v>
                </c:pt>
                <c:pt idx="3" c:formatCode="m&quot;月&quot;d&quot;日&quot;">
                  <c:v>44870</c:v>
                </c:pt>
                <c:pt idx="4" c:formatCode="m&quot;月&quot;d&quot;日&quot;">
                  <c:v>44877</c:v>
                </c:pt>
                <c:pt idx="5" c:formatCode="m&quot;月&quot;d&quot;日&quot;">
                  <c:v>44884</c:v>
                </c:pt>
                <c:pt idx="6" c:formatCode="m&quot;月&quot;d&quot;日&quot;">
                  <c:v>44891</c:v>
                </c:pt>
                <c:pt idx="7" c:formatCode="m&quot;月&quot;d&quot;日&quot;">
                  <c:v>44898</c:v>
                </c:pt>
                <c:pt idx="8" c:formatCode="m&quot;月&quot;d&quot;日&quot;">
                  <c:v>44905</c:v>
                </c:pt>
                <c:pt idx="9" c:formatCode="m&quot;月&quot;d&quot;日&quot;">
                  <c:v>44912</c:v>
                </c:pt>
                <c:pt idx="10" c:formatCode="m&quot;月&quot;d&quot;日&quot;">
                  <c:v>44919</c:v>
                </c:pt>
              </c:numCache>
            </c:numRef>
          </c:cat>
          <c:val>
            <c:numRef>
              <c:f>'[新建 XLS 工作表.xls]Sheet1'!$B$2:$B$12</c:f>
              <c:numCache>
                <c:formatCode>General</c:formatCode>
                <c:ptCount val="11"/>
                <c:pt idx="0">
                  <c:v>100</c:v>
                </c:pt>
                <c:pt idx="1">
                  <c:v>91</c:v>
                </c:pt>
                <c:pt idx="2">
                  <c:v>79</c:v>
                </c:pt>
                <c:pt idx="3">
                  <c:v>71</c:v>
                </c:pt>
                <c:pt idx="4">
                  <c:v>59</c:v>
                </c:pt>
                <c:pt idx="5">
                  <c:v>53</c:v>
                </c:pt>
                <c:pt idx="6">
                  <c:v>41</c:v>
                </c:pt>
                <c:pt idx="7">
                  <c:v>27</c:v>
                </c:pt>
                <c:pt idx="8">
                  <c:v>18</c:v>
                </c:pt>
                <c:pt idx="9">
                  <c:v>11</c:v>
                </c:pt>
                <c:pt idx="10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'[新建 XLS 工作表.xls]Sheet1'!$C$1</c:f>
              <c:strCache>
                <c:ptCount val="1"/>
                <c:pt idx="0">
                  <c:v>计划工作量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numRef>
              <c:f>'[新建 XLS 工作表.xls]Sheet1'!$A$2:$A$12</c:f>
              <c:numCache>
                <c:formatCode>m"月"d"日"</c:formatCode>
                <c:ptCount val="11"/>
                <c:pt idx="0" c:formatCode="m&quot;月&quot;d&quot;日&quot;">
                  <c:v>44849</c:v>
                </c:pt>
                <c:pt idx="1" c:formatCode="m&quot;月&quot;d&quot;日&quot;">
                  <c:v>44856</c:v>
                </c:pt>
                <c:pt idx="2" c:formatCode="m&quot;月&quot;d&quot;日&quot;">
                  <c:v>44863</c:v>
                </c:pt>
                <c:pt idx="3" c:formatCode="m&quot;月&quot;d&quot;日&quot;">
                  <c:v>44870</c:v>
                </c:pt>
                <c:pt idx="4" c:formatCode="m&quot;月&quot;d&quot;日&quot;">
                  <c:v>44877</c:v>
                </c:pt>
                <c:pt idx="5" c:formatCode="m&quot;月&quot;d&quot;日&quot;">
                  <c:v>44884</c:v>
                </c:pt>
                <c:pt idx="6" c:formatCode="m&quot;月&quot;d&quot;日&quot;">
                  <c:v>44891</c:v>
                </c:pt>
                <c:pt idx="7" c:formatCode="m&quot;月&quot;d&quot;日&quot;">
                  <c:v>44898</c:v>
                </c:pt>
                <c:pt idx="8" c:formatCode="m&quot;月&quot;d&quot;日&quot;">
                  <c:v>44905</c:v>
                </c:pt>
                <c:pt idx="9" c:formatCode="m&quot;月&quot;d&quot;日&quot;">
                  <c:v>44912</c:v>
                </c:pt>
                <c:pt idx="10" c:formatCode="m&quot;月&quot;d&quot;日&quot;">
                  <c:v>44919</c:v>
                </c:pt>
              </c:numCache>
            </c:numRef>
          </c:cat>
          <c:val>
            <c:numRef>
              <c:f>'[新建 XLS 工作表.xls]Sheet1'!$C$2:$C$12</c:f>
              <c:numCache>
                <c:formatCode>General</c:formatCode>
                <c:ptCount val="11"/>
                <c:pt idx="0">
                  <c:v>100</c:v>
                </c:pt>
                <c:pt idx="1">
                  <c:v>90</c:v>
                </c:pt>
                <c:pt idx="2">
                  <c:v>80</c:v>
                </c:pt>
                <c:pt idx="3">
                  <c:v>70</c:v>
                </c:pt>
                <c:pt idx="4">
                  <c:v>60</c:v>
                </c:pt>
                <c:pt idx="5">
                  <c:v>50</c:v>
                </c:pt>
                <c:pt idx="6">
                  <c:v>40</c:v>
                </c:pt>
                <c:pt idx="7">
                  <c:v>30</c:v>
                </c:pt>
                <c:pt idx="8">
                  <c:v>20</c:v>
                </c:pt>
                <c:pt idx="9">
                  <c:v>10</c:v>
                </c:pt>
                <c:pt idx="10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0506316"/>
        <c:axId val="828014828"/>
      </c:lineChart>
      <c:dateAx>
        <c:axId val="66050631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8014828"/>
        <c:crosses val="autoZero"/>
        <c:auto val="1"/>
        <c:lblOffset val="100"/>
        <c:baseTimeUnit val="days"/>
      </c:dateAx>
      <c:valAx>
        <c:axId val="8280148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05063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项目进度曲线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55712562467689"/>
          <c:y val="0.169739351557533"/>
          <c:w val="0.835412717559883"/>
          <c:h val="0.728417037507947"/>
        </c:manualLayout>
      </c:layout>
      <c:scatterChart>
        <c:scatterStyle val="smooth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numRef>
              <c:f>'[新建 XLS 工作表.xls]Sheet1'!$E$2:$E$12</c:f>
              <c:numCache>
                <c:formatCode>m"月"d"日"</c:formatCode>
                <c:ptCount val="11"/>
                <c:pt idx="0">
                  <c:v>44849</c:v>
                </c:pt>
                <c:pt idx="1">
                  <c:v>44856</c:v>
                </c:pt>
                <c:pt idx="2">
                  <c:v>44863</c:v>
                </c:pt>
                <c:pt idx="3">
                  <c:v>44870</c:v>
                </c:pt>
                <c:pt idx="4">
                  <c:v>44877</c:v>
                </c:pt>
                <c:pt idx="5">
                  <c:v>44884</c:v>
                </c:pt>
                <c:pt idx="6">
                  <c:v>44891</c:v>
                </c:pt>
                <c:pt idx="7">
                  <c:v>44898</c:v>
                </c:pt>
                <c:pt idx="8">
                  <c:v>44905</c:v>
                </c:pt>
                <c:pt idx="9">
                  <c:v>44912</c:v>
                </c:pt>
                <c:pt idx="10">
                  <c:v>44919</c:v>
                </c:pt>
              </c:numCache>
            </c:numRef>
          </c:xVal>
          <c:yVal>
            <c:numRef>
              <c:f>'[新建 XLS 工作表.xls]Sheet1'!$F$2:$F$12</c:f>
              <c:numCache>
                <c:formatCode>General</c:formatCode>
                <c:ptCount val="11"/>
                <c:pt idx="0">
                  <c:v>0</c:v>
                </c:pt>
                <c:pt idx="1">
                  <c:v>9</c:v>
                </c:pt>
                <c:pt idx="2">
                  <c:v>21</c:v>
                </c:pt>
                <c:pt idx="3">
                  <c:v>29</c:v>
                </c:pt>
                <c:pt idx="4">
                  <c:v>41</c:v>
                </c:pt>
                <c:pt idx="5">
                  <c:v>47</c:v>
                </c:pt>
                <c:pt idx="6">
                  <c:v>59</c:v>
                </c:pt>
                <c:pt idx="7">
                  <c:v>73</c:v>
                </c:pt>
                <c:pt idx="8">
                  <c:v>82</c:v>
                </c:pt>
                <c:pt idx="9">
                  <c:v>89</c:v>
                </c:pt>
                <c:pt idx="10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6762159"/>
        <c:axId val="869000732"/>
      </c:scatterChart>
      <c:valAx>
        <c:axId val="516762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月&quot;d&quot;日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69000732"/>
        <c:crosses val="autoZero"/>
        <c:crossBetween val="midCat"/>
      </c:valAx>
      <c:valAx>
        <c:axId val="8690007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16762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5.jpeg"/><Relationship Id="rId7" Type="http://schemas.openxmlformats.org/officeDocument/2006/relationships/image" Target="../media/image34.png"/><Relationship Id="rId6" Type="http://schemas.openxmlformats.org/officeDocument/2006/relationships/image" Target="../media/image12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33.png"/><Relationship Id="rId2" Type="http://schemas.openxmlformats.org/officeDocument/2006/relationships/tags" Target="../tags/tag1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tags" Target="../tags/tag15.xml"/><Relationship Id="rId4" Type="http://schemas.openxmlformats.org/officeDocument/2006/relationships/image" Target="../media/image37.png"/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.png"/><Relationship Id="rId7" Type="http://schemas.openxmlformats.org/officeDocument/2006/relationships/image" Target="../media/image12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.png"/><Relationship Id="rId7" Type="http://schemas.openxmlformats.org/officeDocument/2006/relationships/image" Target="../media/image6.png"/><Relationship Id="rId6" Type="http://schemas.openxmlformats.org/officeDocument/2006/relationships/image" Target="../media/image3.png"/><Relationship Id="rId5" Type="http://schemas.openxmlformats.org/officeDocument/2006/relationships/tags" Target="../tags/tag4.xml"/><Relationship Id="rId4" Type="http://schemas.openxmlformats.org/officeDocument/2006/relationships/image" Target="../media/image2.png"/><Relationship Id="rId3" Type="http://schemas.openxmlformats.org/officeDocument/2006/relationships/tags" Target="../tags/tag3.xml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4.png"/><Relationship Id="rId7" Type="http://schemas.openxmlformats.org/officeDocument/2006/relationships/image" Target="../media/image12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1.png"/><Relationship Id="rId12" Type="http://schemas.openxmlformats.org/officeDocument/2006/relationships/tags" Target="../tags/tag6.xml"/><Relationship Id="rId11" Type="http://schemas.openxmlformats.org/officeDocument/2006/relationships/image" Target="../media/image20.png"/><Relationship Id="rId10" Type="http://schemas.openxmlformats.org/officeDocument/2006/relationships/tags" Target="../tags/tag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22.png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chart" Target="../charts/chart2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4.png"/><Relationship Id="rId15" Type="http://schemas.openxmlformats.org/officeDocument/2006/relationships/image" Target="../media/image23.png"/><Relationship Id="rId14" Type="http://schemas.openxmlformats.org/officeDocument/2006/relationships/tags" Target="../tags/tag8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7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13.png"/><Relationship Id="rId6" Type="http://schemas.openxmlformats.org/officeDocument/2006/relationships/image" Target="../media/image1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9.xml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9.png"/><Relationship Id="rId15" Type="http://schemas.openxmlformats.org/officeDocument/2006/relationships/image" Target="../media/image28.jpe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index_room.be99d660.png"/>
          <p:cNvPicPr>
            <a:picLocks noChangeAspect="1"/>
          </p:cNvPicPr>
          <p:nvPr/>
        </p:nvPicPr>
        <p:blipFill>
          <a:blip r:embed="rId1"/>
          <a:srcRect t="58000"/>
          <a:stretch>
            <a:fillRect/>
          </a:stretch>
        </p:blipFill>
        <p:spPr>
          <a:xfrm>
            <a:off x="-1842770" y="0"/>
            <a:ext cx="15877540" cy="6858000"/>
          </a:xfrm>
          <a:prstGeom prst="rect">
            <a:avLst/>
          </a:prstGeom>
        </p:spPr>
      </p:pic>
      <p:pic>
        <p:nvPicPr>
          <p:cNvPr id="2" name="图片 1" descr="rule_header.91d12f04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80000"/>
          </a:blip>
          <a:srcRect r="62125"/>
          <a:stretch>
            <a:fillRect/>
          </a:stretch>
        </p:blipFill>
        <p:spPr>
          <a:xfrm>
            <a:off x="0" y="0"/>
            <a:ext cx="6280785" cy="2527300"/>
          </a:xfrm>
          <a:prstGeom prst="rect">
            <a:avLst/>
          </a:prstGeom>
        </p:spPr>
      </p:pic>
      <p:pic>
        <p:nvPicPr>
          <p:cNvPr id="5" name="图片 4" descr="rule_header.91d12f04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alphaModFix amt="80000"/>
          </a:blip>
          <a:srcRect l="61125"/>
          <a:stretch>
            <a:fillRect/>
          </a:stretch>
        </p:blipFill>
        <p:spPr>
          <a:xfrm>
            <a:off x="5510530" y="0"/>
            <a:ext cx="6681470" cy="2619375"/>
          </a:xfrm>
          <a:prstGeom prst="rect">
            <a:avLst/>
          </a:prstGeom>
        </p:spPr>
      </p:pic>
      <p:pic>
        <p:nvPicPr>
          <p:cNvPr id="13" name="图片 12" descr="index_room.be99d660.png"/>
          <p:cNvPicPr>
            <a:picLocks noChangeAspect="1"/>
          </p:cNvPicPr>
          <p:nvPr/>
        </p:nvPicPr>
        <p:blipFill>
          <a:blip r:embed="rId1"/>
          <a:srcRect l="75257" t="2963" r="7993" b="85009"/>
          <a:stretch>
            <a:fillRect/>
          </a:stretch>
        </p:blipFill>
        <p:spPr>
          <a:xfrm rot="5400000">
            <a:off x="923290" y="4589780"/>
            <a:ext cx="1128395" cy="824865"/>
          </a:xfrm>
          <a:prstGeom prst="rect">
            <a:avLst/>
          </a:prstGeom>
        </p:spPr>
      </p:pic>
      <p:pic>
        <p:nvPicPr>
          <p:cNvPr id="16" name="图片 15" descr="loading_bg_2.e0d86f0d.png"/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-2303145" y="-1009015"/>
            <a:ext cx="18554065" cy="8167370"/>
          </a:xfrm>
          <a:prstGeom prst="rect">
            <a:avLst/>
          </a:prstGeom>
        </p:spPr>
      </p:pic>
      <p:pic>
        <p:nvPicPr>
          <p:cNvPr id="14" name="图片 13" descr="index_room.be99d660.png"/>
          <p:cNvPicPr>
            <a:picLocks noChangeAspect="1"/>
          </p:cNvPicPr>
          <p:nvPr/>
        </p:nvPicPr>
        <p:blipFill>
          <a:blip r:embed="rId1"/>
          <a:srcRect l="75257" t="2963" r="7993" b="85009"/>
          <a:stretch>
            <a:fillRect/>
          </a:stretch>
        </p:blipFill>
        <p:spPr>
          <a:xfrm rot="5400000">
            <a:off x="10208895" y="4589780"/>
            <a:ext cx="1128395" cy="824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625 -0.0311111 " pathEditMode="relative" ptsTypes="">
                                      <p:cBhvr>
                                        <p:cTn id="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aoqi_p02_text.0e487dd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52475" y="257810"/>
            <a:ext cx="2693670" cy="6115685"/>
            <a:chOff x="988" y="134"/>
            <a:chExt cx="5527" cy="11191"/>
          </a:xfrm>
        </p:grpSpPr>
        <p:grpSp>
          <p:nvGrpSpPr>
            <p:cNvPr id="6" name="组合 5"/>
            <p:cNvGrpSpPr/>
            <p:nvPr/>
          </p:nvGrpSpPr>
          <p:grpSpPr>
            <a:xfrm rot="21360000">
              <a:off x="988" y="135"/>
              <a:ext cx="5437" cy="11191"/>
              <a:chOff x="2056" y="40"/>
              <a:chExt cx="5437" cy="11191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056" y="40"/>
                <a:ext cx="5437" cy="11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4" name="图片 3" descr="bg.e2526c23.jp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2345" y="236"/>
                <a:ext cx="4859" cy="108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8" name="组合 7"/>
            <p:cNvGrpSpPr/>
            <p:nvPr/>
          </p:nvGrpSpPr>
          <p:grpSpPr>
            <a:xfrm rot="180000">
              <a:off x="1079" y="135"/>
              <a:ext cx="5437" cy="11191"/>
              <a:chOff x="2056" y="40"/>
              <a:chExt cx="5437" cy="11191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056" y="40"/>
                <a:ext cx="5437" cy="11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0" name="图片 9" descr="bg.e2526c23.jp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2345" y="236"/>
                <a:ext cx="4859" cy="108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1" name="组合 10"/>
            <p:cNvGrpSpPr/>
            <p:nvPr/>
          </p:nvGrpSpPr>
          <p:grpSpPr>
            <a:xfrm rot="0">
              <a:off x="988" y="134"/>
              <a:ext cx="5437" cy="11191"/>
              <a:chOff x="2056" y="40"/>
              <a:chExt cx="5437" cy="1119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056" y="40"/>
                <a:ext cx="5437" cy="11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3" name="图片 12" descr="bg.e2526c23.jp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2345" y="236"/>
                <a:ext cx="4859" cy="108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17" name="图片 16" descr="daoqi_p01_text.b1fadeb7..png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4516120" y="464820"/>
            <a:ext cx="4568825" cy="9398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085080" y="669290"/>
            <a:ext cx="3868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gradFill>
                  <a:gsLst>
                    <a:gs pos="0">
                      <a:srgbClr val="908ABD"/>
                    </a:gs>
                    <a:gs pos="100000">
                      <a:srgbClr val="4671AE"/>
                    </a:gs>
                  </a:gsLst>
                  <a:lin ang="5400000" scaled="0"/>
                </a:gradFill>
                <a:latin typeface="站酷小薇LOGO体" panose="02010600010101010101" charset="-122"/>
                <a:ea typeface="站酷小薇LOGO体" panose="02010600010101010101" charset="-122"/>
                <a:cs typeface="站酷小薇LOGO体" panose="02010600010101010101" charset="-122"/>
                <a:sym typeface="+mn-ea"/>
              </a:rPr>
              <a:t>前端开发</a:t>
            </a:r>
            <a:endParaRPr lang="zh-CN" altLang="en-US" sz="2800" b="1">
              <a:gradFill>
                <a:gsLst>
                  <a:gs pos="0">
                    <a:srgbClr val="908ABD"/>
                  </a:gs>
                  <a:gs pos="100000">
                    <a:srgbClr val="4671AE"/>
                  </a:gs>
                </a:gsLst>
                <a:lin ang="5400000" scaled="0"/>
              </a:gradFill>
              <a:latin typeface="站酷小薇LOGO体" panose="02010600010101010101" charset="-122"/>
              <a:ea typeface="站酷小薇LOGO体" panose="02010600010101010101" charset="-122"/>
              <a:cs typeface="站酷小薇LOGO体" panose="02010600010101010101" charset="-122"/>
            </a:endParaRPr>
          </a:p>
        </p:txBody>
      </p:sp>
      <p:pic>
        <p:nvPicPr>
          <p:cNvPr id="19" name="图片 18" descr="daoqi_p12_liner_deng_r.aac15c6f.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9705" y="0"/>
            <a:ext cx="1543050" cy="28575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8"/>
          <a:stretch>
            <a:fillRect/>
          </a:stretch>
        </p:blipFill>
        <p:spPr>
          <a:xfrm>
            <a:off x="3754120" y="1591945"/>
            <a:ext cx="6585585" cy="43573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aoqi_p02_text.0e487dd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com_img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29125" cy="6858000"/>
          </a:xfrm>
          <a:prstGeom prst="rect">
            <a:avLst/>
          </a:prstGeom>
        </p:spPr>
      </p:pic>
      <p:pic>
        <p:nvPicPr>
          <p:cNvPr id="13" name="图片 12" descr="daoqi_p01_text.b1fadeb7.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773295" y="1527810"/>
            <a:ext cx="6507480" cy="4968240"/>
          </a:xfrm>
          <a:prstGeom prst="rect">
            <a:avLst/>
          </a:prstGeom>
        </p:spPr>
      </p:pic>
      <p:pic>
        <p:nvPicPr>
          <p:cNvPr id="6" name="图片 5" descr="scene7_cloud2.png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877800" y="400050"/>
            <a:ext cx="3648075" cy="1009650"/>
          </a:xfrm>
          <a:prstGeom prst="rect">
            <a:avLst/>
          </a:prstGeom>
        </p:spPr>
      </p:pic>
      <p:pic>
        <p:nvPicPr>
          <p:cNvPr id="4" name="图片 3" descr="daoqi_p01_text.b1fadeb7.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773295" y="535940"/>
            <a:ext cx="3761740" cy="737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89855" y="536575"/>
            <a:ext cx="38773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800" b="1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站酷小薇LOGO体" panose="02010600010101010101" charset="-122"/>
                <a:ea typeface="站酷小薇LOGO体" panose="02010600010101010101" charset="-122"/>
                <a:cs typeface="站酷小薇LOGO体" panose="02010600010101010101" charset="-122"/>
              </a:rPr>
              <a:t>后端开发</a:t>
            </a:r>
            <a:endParaRPr lang="zh-CN" altLang="en-US" sz="2800" b="1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站酷小薇LOGO体" panose="02010600010101010101" charset="-122"/>
              <a:ea typeface="站酷小薇LOGO体" panose="02010600010101010101" charset="-122"/>
              <a:cs typeface="站酷小薇LOGO体" panose="02010600010101010101" charset="-122"/>
            </a:endParaRPr>
          </a:p>
        </p:txBody>
      </p:sp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89855" y="1917065"/>
            <a:ext cx="5673725" cy="4189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 0.00666667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aoqi_p02_text.0e487dd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shitou_r.128bde92.png"/>
          <p:cNvPicPr>
            <a:picLocks noChangeAspect="1"/>
          </p:cNvPicPr>
          <p:nvPr/>
        </p:nvPicPr>
        <p:blipFill>
          <a:blip r:embed="rId2">
            <a:alphaModFix amt="98000"/>
          </a:blip>
          <a:srcRect b="68222"/>
          <a:stretch>
            <a:fillRect/>
          </a:stretch>
        </p:blipFill>
        <p:spPr>
          <a:xfrm>
            <a:off x="-99695" y="3672205"/>
            <a:ext cx="12291695" cy="3378835"/>
          </a:xfrm>
          <a:prstGeom prst="rect">
            <a:avLst/>
          </a:prstGeom>
        </p:spPr>
      </p:pic>
      <p:pic>
        <p:nvPicPr>
          <p:cNvPr id="2" name="图片 1" descr="scene7_img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290" y="232410"/>
            <a:ext cx="1685925" cy="3829050"/>
          </a:xfrm>
          <a:prstGeom prst="rect">
            <a:avLst/>
          </a:prstGeom>
        </p:spPr>
      </p:pic>
      <p:pic>
        <p:nvPicPr>
          <p:cNvPr id="5" name="图片 4" descr="map_tree_ca.1c620d8c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320" y="2387600"/>
            <a:ext cx="4434205" cy="3927475"/>
          </a:xfrm>
          <a:prstGeom prst="rect">
            <a:avLst/>
          </a:prstGeom>
        </p:spPr>
      </p:pic>
      <p:pic>
        <p:nvPicPr>
          <p:cNvPr id="3" name="图片 2" descr="scene7_img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140" y="2386965"/>
            <a:ext cx="3324860" cy="4471035"/>
          </a:xfrm>
          <a:prstGeom prst="rect">
            <a:avLst/>
          </a:prstGeom>
        </p:spPr>
      </p:pic>
      <p:pic>
        <p:nvPicPr>
          <p:cNvPr id="6" name="图片 5" descr="map_tree_ca.1c620d8c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9260" y="1642745"/>
            <a:ext cx="6105525" cy="5408295"/>
          </a:xfrm>
          <a:prstGeom prst="rect">
            <a:avLst/>
          </a:prstGeom>
        </p:spPr>
      </p:pic>
      <p:pic>
        <p:nvPicPr>
          <p:cNvPr id="4" name="图片 3" descr="scene7_img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35605"/>
            <a:ext cx="1872615" cy="3922395"/>
          </a:xfrm>
          <a:prstGeom prst="rect">
            <a:avLst/>
          </a:prstGeom>
        </p:spPr>
      </p:pic>
      <p:pic>
        <p:nvPicPr>
          <p:cNvPr id="9" name="图片 8" descr="daoqi_p01_text.b1fadeb7..png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-99695" y="2108200"/>
            <a:ext cx="12291060" cy="22453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85795" y="2508250"/>
            <a:ext cx="103022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800" b="1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站酷小薇LOGO体" panose="02010600010101010101" charset="-122"/>
                <a:ea typeface="站酷小薇LOGO体" panose="02010600010101010101" charset="-122"/>
                <a:cs typeface="站酷小薇LOGO体" panose="02010600010101010101" charset="-122"/>
              </a:rPr>
              <a:t>实机演示！</a:t>
            </a:r>
            <a:endParaRPr lang="zh-CN" altLang="en-US" sz="8800" b="1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站酷小薇LOGO体" panose="02010600010101010101" charset="-122"/>
              <a:ea typeface="站酷小薇LOGO体" panose="02010600010101010101" charset="-122"/>
              <a:cs typeface="站酷小薇LOGO体" panose="02010600010101010101" charset="-122"/>
            </a:endParaRPr>
          </a:p>
        </p:txBody>
      </p:sp>
      <p:pic>
        <p:nvPicPr>
          <p:cNvPr id="12" name="图片 11" descr="index_daoqi_topicon.59e26207..png"/>
          <p:cNvPicPr>
            <a:picLocks noChangeAspect="1"/>
          </p:cNvPicPr>
          <p:nvPr/>
        </p:nvPicPr>
        <p:blipFill>
          <a:blip r:embed="rId8"/>
          <a:srcRect r="67418"/>
          <a:stretch>
            <a:fillRect/>
          </a:stretch>
        </p:blipFill>
        <p:spPr>
          <a:xfrm rot="19980000">
            <a:off x="4879340" y="-1520190"/>
            <a:ext cx="1185545" cy="1061720"/>
          </a:xfrm>
          <a:prstGeom prst="rect">
            <a:avLst/>
          </a:prstGeom>
        </p:spPr>
      </p:pic>
      <p:pic>
        <p:nvPicPr>
          <p:cNvPr id="14" name="图片 13" descr="index_daoqi_topicon.59e26207..png"/>
          <p:cNvPicPr>
            <a:picLocks noChangeAspect="1"/>
          </p:cNvPicPr>
          <p:nvPr/>
        </p:nvPicPr>
        <p:blipFill>
          <a:blip r:embed="rId8"/>
          <a:srcRect l="59971" r="16437"/>
          <a:stretch>
            <a:fillRect/>
          </a:stretch>
        </p:blipFill>
        <p:spPr>
          <a:xfrm rot="19980000">
            <a:off x="6213475" y="-1210310"/>
            <a:ext cx="858520" cy="1061720"/>
          </a:xfrm>
          <a:prstGeom prst="rect">
            <a:avLst/>
          </a:prstGeom>
        </p:spPr>
      </p:pic>
      <p:pic>
        <p:nvPicPr>
          <p:cNvPr id="15" name="图片 14" descr="index_daoqi_topicon.59e26207..png"/>
          <p:cNvPicPr>
            <a:picLocks noChangeAspect="1"/>
          </p:cNvPicPr>
          <p:nvPr/>
        </p:nvPicPr>
        <p:blipFill>
          <a:blip r:embed="rId8"/>
          <a:srcRect l="83180" t="44934"/>
          <a:stretch>
            <a:fillRect/>
          </a:stretch>
        </p:blipFill>
        <p:spPr>
          <a:xfrm>
            <a:off x="6019165" y="-1731645"/>
            <a:ext cx="775970" cy="741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52083 0.113611 -0.0575 0.407963 -0.07875 0.606667 C -0.1 0.80537 -0.0859896 0.86713 -0.10625 0.993333 C -0.12651 1.11954 -0.165781 1.19667 -0.18 1.23778 " pathEditMode="relative" ptsTypes="">
                                      <p:cBhvr>
                                        <p:cTn id="4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2708 0.00166667 C -0.00171875 0.0606482 -0.00916666 0.189167 0.005625 0.336667 C 0.0204166 0.484167 0.0505208 0.607037 0.0719271 0.739074 C 0.0933333 0.871111 0.0993749 0.904074 0.112656 0.996667 C 0.125938 1.08926 0.133906 1.16611 0.138229 1.20204 " pathEditMode="relative" rAng="0" ptsTypes="">
                                      <p:cBhvr>
                                        <p:cTn id="4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6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5 0.037963 0.00411458 0.113889 0.0175 0.221574 C 0.0308854 0.329259 0.0566146 0.414444 0.0669271 0.538241 C 0.0772396 0.662037 0.0766146 0.745926 0.0690104 0.84037 C 0.0614063 0.934815 0.0580729 0.935926 0.0288021 1.01065 C -0.00046875 1.08537 -0.0568229 1.17667 -0.0772396 1.21389 " pathEditMode="relative" ptsTypes="">
                                      <p:cBhvr>
                                        <p:cTn id="6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index_daoqi_topicon.59e26207..png"/>
          <p:cNvPicPr>
            <a:picLocks noChangeAspect="1"/>
          </p:cNvPicPr>
          <p:nvPr/>
        </p:nvPicPr>
        <p:blipFill>
          <a:blip r:embed="rId1"/>
          <a:srcRect l="84077" b="53302"/>
          <a:stretch>
            <a:fillRect/>
          </a:stretch>
        </p:blipFill>
        <p:spPr>
          <a:xfrm rot="1140000">
            <a:off x="1673225" y="-1128395"/>
            <a:ext cx="616585" cy="527685"/>
          </a:xfrm>
          <a:prstGeom prst="rect">
            <a:avLst/>
          </a:prstGeom>
        </p:spPr>
      </p:pic>
      <p:pic>
        <p:nvPicPr>
          <p:cNvPr id="2" name="图片 1" descr="bg_daoqi.1f37715c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" y="0"/>
            <a:ext cx="12181205" cy="6858000"/>
          </a:xfrm>
          <a:prstGeom prst="rect">
            <a:avLst/>
          </a:prstGeom>
        </p:spPr>
      </p:pic>
      <p:pic>
        <p:nvPicPr>
          <p:cNvPr id="5" name="图片 4" descr="rule_header.91d12f04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62125"/>
          <a:stretch>
            <a:fillRect/>
          </a:stretch>
        </p:blipFill>
        <p:spPr>
          <a:xfrm>
            <a:off x="0" y="-2975610"/>
            <a:ext cx="4617720" cy="1858010"/>
          </a:xfrm>
          <a:prstGeom prst="rect">
            <a:avLst/>
          </a:prstGeom>
        </p:spPr>
      </p:pic>
      <p:pic>
        <p:nvPicPr>
          <p:cNvPr id="6" name="图片 5" descr="rule_header.91d12f04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61125"/>
          <a:stretch>
            <a:fillRect/>
          </a:stretch>
        </p:blipFill>
        <p:spPr>
          <a:xfrm>
            <a:off x="7452360" y="-2975610"/>
            <a:ext cx="4739640" cy="1858010"/>
          </a:xfrm>
          <a:prstGeom prst="rect">
            <a:avLst/>
          </a:prstGeom>
        </p:spPr>
      </p:pic>
      <p:pic>
        <p:nvPicPr>
          <p:cNvPr id="16" name="图片 15" descr="loading_bg_2.e0d86f0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71420" y="-8314690"/>
            <a:ext cx="48006635" cy="25316815"/>
          </a:xfrm>
          <a:prstGeom prst="rect">
            <a:avLst/>
          </a:prstGeom>
        </p:spPr>
      </p:pic>
      <p:pic>
        <p:nvPicPr>
          <p:cNvPr id="36" name="图片 35" descr="daoqi_p02_shengyin.ab03c1f3.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799655" y="-5609590"/>
            <a:ext cx="40737790" cy="16812260"/>
          </a:xfrm>
          <a:prstGeom prst="rect">
            <a:avLst/>
          </a:prstGeom>
        </p:spPr>
      </p:pic>
      <p:pic>
        <p:nvPicPr>
          <p:cNvPr id="13" name="图片 12" descr="index_room.be99d660.png"/>
          <p:cNvPicPr>
            <a:picLocks noChangeAspect="1"/>
          </p:cNvPicPr>
          <p:nvPr/>
        </p:nvPicPr>
        <p:blipFill>
          <a:blip r:embed="rId8">
            <a:alphaModFix amt="0"/>
          </a:blip>
          <a:srcRect l="75257" t="2963" r="7993" b="85009"/>
          <a:stretch>
            <a:fillRect/>
          </a:stretch>
        </p:blipFill>
        <p:spPr>
          <a:xfrm rot="5400000">
            <a:off x="-1523365" y="6160770"/>
            <a:ext cx="1128395" cy="824865"/>
          </a:xfrm>
          <a:prstGeom prst="rect">
            <a:avLst/>
          </a:prstGeom>
        </p:spPr>
      </p:pic>
      <p:pic>
        <p:nvPicPr>
          <p:cNvPr id="14" name="图片 13" descr="index_room.be99d660.png"/>
          <p:cNvPicPr>
            <a:picLocks noChangeAspect="1"/>
          </p:cNvPicPr>
          <p:nvPr/>
        </p:nvPicPr>
        <p:blipFill>
          <a:blip r:embed="rId8">
            <a:alphaModFix amt="0"/>
          </a:blip>
          <a:srcRect l="75257" t="2963" r="7993" b="85009"/>
          <a:stretch>
            <a:fillRect/>
          </a:stretch>
        </p:blipFill>
        <p:spPr>
          <a:xfrm rot="5400000">
            <a:off x="12427585" y="6160770"/>
            <a:ext cx="1128395" cy="824865"/>
          </a:xfrm>
          <a:prstGeom prst="rect">
            <a:avLst/>
          </a:prstGeom>
        </p:spPr>
      </p:pic>
      <p:pic>
        <p:nvPicPr>
          <p:cNvPr id="37" name="图片 36" descr="daoqi_p10_tree.c627c064.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80000">
            <a:off x="-16821785" y="-6678930"/>
            <a:ext cx="27264995" cy="6854825"/>
          </a:xfrm>
          <a:prstGeom prst="rect">
            <a:avLst/>
          </a:prstGeom>
        </p:spPr>
      </p:pic>
      <p:pic>
        <p:nvPicPr>
          <p:cNvPr id="19" name="图片 18" descr="index_daoqi_topicon.59e26207..png"/>
          <p:cNvPicPr>
            <a:picLocks noChangeAspect="1"/>
          </p:cNvPicPr>
          <p:nvPr/>
        </p:nvPicPr>
        <p:blipFill>
          <a:blip r:embed="rId1"/>
          <a:srcRect l="31873" r="39981"/>
          <a:stretch>
            <a:fillRect/>
          </a:stretch>
        </p:blipFill>
        <p:spPr>
          <a:xfrm>
            <a:off x="2619375" y="-706120"/>
            <a:ext cx="579755" cy="601345"/>
          </a:xfrm>
          <a:prstGeom prst="rect">
            <a:avLst/>
          </a:prstGeom>
        </p:spPr>
      </p:pic>
      <p:pic>
        <p:nvPicPr>
          <p:cNvPr id="10" name="图片 9" descr="index_daoqi_topicon.59e26207..png"/>
          <p:cNvPicPr>
            <a:picLocks noChangeAspect="1"/>
          </p:cNvPicPr>
          <p:nvPr/>
        </p:nvPicPr>
        <p:blipFill>
          <a:blip r:embed="rId1"/>
          <a:srcRect l="84077" b="53302"/>
          <a:stretch>
            <a:fillRect/>
          </a:stretch>
        </p:blipFill>
        <p:spPr>
          <a:xfrm>
            <a:off x="2097405" y="-362585"/>
            <a:ext cx="422910" cy="362585"/>
          </a:xfrm>
          <a:prstGeom prst="rect">
            <a:avLst/>
          </a:prstGeom>
        </p:spPr>
      </p:pic>
      <p:pic>
        <p:nvPicPr>
          <p:cNvPr id="7" name="图片 6" descr="index_room.be99d660.png"/>
          <p:cNvPicPr>
            <a:picLocks noChangeAspect="1"/>
          </p:cNvPicPr>
          <p:nvPr/>
        </p:nvPicPr>
        <p:blipFill>
          <a:blip r:embed="rId8">
            <a:alphaModFix amt="0"/>
          </a:blip>
          <a:srcRect t="58000"/>
          <a:stretch>
            <a:fillRect/>
          </a:stretch>
        </p:blipFill>
        <p:spPr>
          <a:xfrm>
            <a:off x="-2276475" y="-104775"/>
            <a:ext cx="15877540" cy="6858000"/>
          </a:xfrm>
          <a:prstGeom prst="rect">
            <a:avLst/>
          </a:prstGeom>
        </p:spPr>
      </p:pic>
      <p:pic>
        <p:nvPicPr>
          <p:cNvPr id="39" name="图片 38" descr="index_daoqi_topicon.59e26207..png"/>
          <p:cNvPicPr>
            <a:picLocks noChangeAspect="1"/>
          </p:cNvPicPr>
          <p:nvPr/>
        </p:nvPicPr>
        <p:blipFill>
          <a:blip r:embed="rId1"/>
          <a:srcRect l="31873" r="39981"/>
          <a:stretch>
            <a:fillRect/>
          </a:stretch>
        </p:blipFill>
        <p:spPr>
          <a:xfrm>
            <a:off x="0" y="-1620520"/>
            <a:ext cx="1196975" cy="1240790"/>
          </a:xfrm>
          <a:prstGeom prst="rect">
            <a:avLst/>
          </a:prstGeom>
        </p:spPr>
      </p:pic>
      <p:pic>
        <p:nvPicPr>
          <p:cNvPr id="3" name="图片 2" descr="daoqi_p02b_text.db8e5908..png"/>
          <p:cNvPicPr>
            <a:picLocks noChangeAspect="1"/>
          </p:cNvPicPr>
          <p:nvPr/>
        </p:nvPicPr>
        <p:blipFill>
          <a:blip r:embed="rId10">
            <a:alphaModFix amt="29000"/>
          </a:blip>
          <a:stretch>
            <a:fillRect/>
          </a:stretch>
        </p:blipFill>
        <p:spPr>
          <a:xfrm>
            <a:off x="842010" y="1755140"/>
            <a:ext cx="9208770" cy="16592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2010" y="5169535"/>
            <a:ext cx="5253990" cy="1454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文黑-85W" panose="00020600040101010101" pitchFamily="18" charset="-128"/>
                <a:sym typeface="+mn-ea"/>
              </a:rPr>
              <a:t>制作：原桌骑士</a:t>
            </a:r>
            <a:endParaRPr lang="zh-CN" altLang="en-US" sz="24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汉仪文黑-85W" panose="00020600040101010101" pitchFamily="18" charset="-128"/>
              <a:sym typeface="+mn-ea"/>
            </a:endParaRPr>
          </a:p>
          <a:p>
            <a:pPr algn="l"/>
            <a:r>
              <a:rPr lang="zh-CN" altLang="en-US" sz="24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文黑-85W" panose="00020600040101010101" pitchFamily="18" charset="-128"/>
                <a:sym typeface="+mn-ea"/>
              </a:rPr>
              <a:t>组员：陈昊旸，林诗缈，王奕然</a:t>
            </a:r>
            <a:endParaRPr lang="zh-CN" altLang="en-US" sz="24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汉仪文黑-85W" panose="00020600040101010101" pitchFamily="18" charset="-128"/>
            </a:endParaRPr>
          </a:p>
          <a:p>
            <a:pPr algn="l"/>
            <a:r>
              <a:rPr lang="zh-CN" altLang="en-US" sz="24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文黑-85W" panose="00020600040101010101" pitchFamily="18" charset="-128"/>
                <a:sym typeface="+mn-ea"/>
              </a:rPr>
              <a:t>李鸿宇，林铮翔，杨赫，廖陈阳</a:t>
            </a:r>
            <a:endParaRPr lang="zh-CN" altLang="en-US" sz="24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汉仪文黑-85W" panose="00020600040101010101" pitchFamily="18" charset="-128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汉仪文黑-85W" panose="00020600040101010101" pitchFamily="18" charset="-128"/>
            </a:endParaRPr>
          </a:p>
          <a:p>
            <a:endParaRPr lang="zh-CN" altLang="en-US" sz="24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汉仪文黑-85W" panose="00020600040101010101" pitchFamily="18" charset="-128"/>
              <a:sym typeface="+mn-ea"/>
            </a:endParaRPr>
          </a:p>
          <a:p>
            <a:endParaRPr lang="zh-CN" altLang="en-US" sz="24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汉仪文黑-85W" panose="00020600040101010101" pitchFamily="18" charset="-128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2010" y="1985010"/>
            <a:ext cx="99174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dirty="0">
                <a:ln w="12700" cmpd="sng">
                  <a:noFill/>
                  <a:prstDash val="solid"/>
                </a:ln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文黑-85W" panose="00020600040101010101" pitchFamily="18" charset="-128"/>
                <a:sym typeface="+mn-ea"/>
              </a:rPr>
              <a:t>虚空劫灰往世书</a:t>
            </a:r>
            <a:endParaRPr lang="zh-CN" altLang="en-US" sz="7200" dirty="0">
              <a:ln w="12700" cmpd="sng">
                <a:noFill/>
                <a:prstDash val="solid"/>
              </a:ln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汉仪文黑-85W" panose="00020600040101010101" pitchFamily="18" charset="-128"/>
              <a:sym typeface="+mn-ea"/>
            </a:endParaRPr>
          </a:p>
          <a:p>
            <a:pPr algn="ctr"/>
            <a:r>
              <a:rPr lang="zh-CN" altLang="en-US" sz="7200" dirty="0">
                <a:ln w="12700" cmpd="sng">
                  <a:noFill/>
                  <a:prstDash val="solid"/>
                </a:ln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文黑-85W" panose="00020600040101010101" pitchFamily="18" charset="-128"/>
                <a:sym typeface="+mn-ea"/>
              </a:rPr>
              <a:t>项目最终汇报</a:t>
            </a:r>
            <a:endParaRPr lang="zh-CN" altLang="en-US" sz="7200" b="1" dirty="0">
              <a:ln w="12700" cmpd="sng">
                <a:noFill/>
                <a:prstDash val="solid"/>
              </a:ln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汉仪文黑-85W" panose="00020600040101010101" pitchFamily="18" charset="-128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4375 0.0297222 0.00473958 0.0812963 0.0325 0.18 C 0.0602604 0.278704 0.0775 0.382222 0.13875 0.493333 C 0.2 0.604444 0.25849 0.655556 0.33875 0.735556 C 0.41901 0.815556 0.465729 0.820926 0.54 0.893333 C 0.614271 0.965741 0.664479 1.03907 0.71 1.09778 C 0.755521 1.15648 0.759375 1.17296 0.7675 1.18667 " pathEditMode="relative" ptsTypes="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989583 0.0646296 0.0283854 0.227685 0.0586979 0.348519 C 0.0890104 0.469352 0.108542 0.511759 0.15151 0.604352 C 0.194479 0.696944 0.231615 0.715185 0.273646 0.811481 C 0.315677 0.907778 0.346563 1.03509 0.361719 1.08583 " pathEditMode="relative" ptsTypes="">
                                      <p:cBhvr>
                                        <p:cTn id="2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5" presetClass="exit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3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19792 0.0422222 0.0390104 0.125741 0.0675 0.246667 C 0.0959896 0.367593 0.11375 0.470648 0.1425 0.604444 C 0.17125 0.738241 0.17625 0.797315 0.21125 0.915556 C 0.24625 1.0338 0.297604 1.14574 0.3175 1.19556 " pathEditMode="relative" ptsTypes="">
                                      <p:cBhvr>
                                        <p:cTn id="3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51563 0.0403704 " pathEditMode="relative" ptsTypes="">
                                      <p:cBhvr>
                                        <p:cTn id="39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1" dur="50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5" presetClass="exit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48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C 0.0198437 0.0746296 0.0553125 0.261296 0.119323 0.404074 C 0.183333 0.546852 0.235573 0.610741 0.320052 0.713796 C 0.404531 0.816852 0.453021 0.821574 0.541667 0.919259 C 0.630313 1.01694 0.723385 1.14963 0.763281 1.20204 " pathEditMode="relative" ptsTypes="">
                                      <p:cBhvr>
                                        <p:cTn id="5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" name="图片 61" descr="index_daoqi_c.29c55282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1110" y="4377055"/>
            <a:ext cx="5464175" cy="1873885"/>
          </a:xfrm>
          <a:prstGeom prst="rect">
            <a:avLst/>
          </a:prstGeom>
        </p:spPr>
      </p:pic>
      <p:pic>
        <p:nvPicPr>
          <p:cNvPr id="63" name="图片 62" descr="index_daoqi_c.29c55282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745" y="8772525"/>
            <a:ext cx="5464175" cy="1873885"/>
          </a:xfrm>
          <a:prstGeom prst="rect">
            <a:avLst/>
          </a:prstGeom>
        </p:spPr>
      </p:pic>
      <p:pic>
        <p:nvPicPr>
          <p:cNvPr id="64" name="图片 63" descr="index_daoqi_a.dc6c638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15" y="4628515"/>
            <a:ext cx="8881110" cy="5795010"/>
          </a:xfrm>
          <a:prstGeom prst="rect">
            <a:avLst/>
          </a:prstGeom>
        </p:spPr>
      </p:pic>
      <p:pic>
        <p:nvPicPr>
          <p:cNvPr id="37" name="图片 36" descr="daoqi_p02_text.0e487dd7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2920"/>
          </a:xfrm>
          <a:prstGeom prst="rect">
            <a:avLst/>
          </a:prstGeom>
        </p:spPr>
      </p:pic>
      <p:pic>
        <p:nvPicPr>
          <p:cNvPr id="28" name="图片 27" descr="index_daoqi_topicon.59e26207..png"/>
          <p:cNvPicPr>
            <a:picLocks noChangeAspect="1"/>
          </p:cNvPicPr>
          <p:nvPr/>
        </p:nvPicPr>
        <p:blipFill>
          <a:blip r:embed="rId4">
            <a:alphaModFix amt="31000"/>
          </a:blip>
          <a:srcRect l="31873" r="39981"/>
          <a:stretch>
            <a:fillRect/>
          </a:stretch>
        </p:blipFill>
        <p:spPr>
          <a:xfrm>
            <a:off x="7715885" y="10629265"/>
            <a:ext cx="2236470" cy="2318385"/>
          </a:xfrm>
          <a:prstGeom prst="rect">
            <a:avLst/>
          </a:prstGeom>
        </p:spPr>
      </p:pic>
      <p:pic>
        <p:nvPicPr>
          <p:cNvPr id="40" name="图片 39" descr="index_daoqi_topicon.59e26207..png"/>
          <p:cNvPicPr>
            <a:picLocks noChangeAspect="1"/>
          </p:cNvPicPr>
          <p:nvPr/>
        </p:nvPicPr>
        <p:blipFill>
          <a:blip r:embed="rId4"/>
          <a:srcRect l="59971" r="16437"/>
          <a:stretch>
            <a:fillRect/>
          </a:stretch>
        </p:blipFill>
        <p:spPr>
          <a:xfrm>
            <a:off x="938530" y="-845820"/>
            <a:ext cx="534035" cy="661035"/>
          </a:xfrm>
          <a:prstGeom prst="rect">
            <a:avLst/>
          </a:prstGeom>
        </p:spPr>
      </p:pic>
      <p:pic>
        <p:nvPicPr>
          <p:cNvPr id="29" name="图片 28" descr="index_daoqi_topicon.59e26207..png"/>
          <p:cNvPicPr>
            <a:picLocks noChangeAspect="1"/>
          </p:cNvPicPr>
          <p:nvPr/>
        </p:nvPicPr>
        <p:blipFill>
          <a:blip r:embed="rId4">
            <a:alphaModFix amt="48000"/>
          </a:blip>
          <a:srcRect l="83180" t="44934"/>
          <a:stretch>
            <a:fillRect/>
          </a:stretch>
        </p:blipFill>
        <p:spPr>
          <a:xfrm>
            <a:off x="11351260" y="13167995"/>
            <a:ext cx="1660525" cy="1585595"/>
          </a:xfrm>
          <a:prstGeom prst="rect">
            <a:avLst/>
          </a:prstGeom>
        </p:spPr>
      </p:pic>
      <p:pic>
        <p:nvPicPr>
          <p:cNvPr id="30" name="图片 29" descr="index_daoqi_topicon.59e26207..png"/>
          <p:cNvPicPr>
            <a:picLocks noChangeAspect="1"/>
          </p:cNvPicPr>
          <p:nvPr/>
        </p:nvPicPr>
        <p:blipFill>
          <a:blip r:embed="rId4">
            <a:alphaModFix amt="41000"/>
          </a:blip>
          <a:srcRect l="84077" b="53302"/>
          <a:stretch>
            <a:fillRect/>
          </a:stretch>
        </p:blipFill>
        <p:spPr>
          <a:xfrm>
            <a:off x="12191365" y="9391015"/>
            <a:ext cx="1447165" cy="1238250"/>
          </a:xfrm>
          <a:prstGeom prst="rect">
            <a:avLst/>
          </a:prstGeom>
        </p:spPr>
      </p:pic>
      <p:pic>
        <p:nvPicPr>
          <p:cNvPr id="34" name="图片 33" descr="daoqi_p02_shengyin.ab03c1f3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03535" y="-184785"/>
            <a:ext cx="18214975" cy="7517130"/>
          </a:xfrm>
          <a:prstGeom prst="rect">
            <a:avLst/>
          </a:prstGeom>
        </p:spPr>
      </p:pic>
      <p:pic>
        <p:nvPicPr>
          <p:cNvPr id="35" name="图片 34" descr="daoqi_p10_tree.c627c064.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80000">
            <a:off x="-2913380" y="-1153795"/>
            <a:ext cx="12192000" cy="3065145"/>
          </a:xfrm>
          <a:prstGeom prst="rect">
            <a:avLst/>
          </a:prstGeom>
        </p:spPr>
      </p:pic>
      <p:pic>
        <p:nvPicPr>
          <p:cNvPr id="38" name="图片 37" descr="index_daoqi_topicon.59e26207..png"/>
          <p:cNvPicPr>
            <a:picLocks noChangeAspect="1"/>
          </p:cNvPicPr>
          <p:nvPr/>
        </p:nvPicPr>
        <p:blipFill>
          <a:blip r:embed="rId4"/>
          <a:srcRect l="83180" t="44934"/>
          <a:stretch>
            <a:fillRect/>
          </a:stretch>
        </p:blipFill>
        <p:spPr>
          <a:xfrm rot="2400000">
            <a:off x="3872865" y="-655320"/>
            <a:ext cx="503555" cy="480695"/>
          </a:xfrm>
          <a:prstGeom prst="rect">
            <a:avLst/>
          </a:prstGeom>
        </p:spPr>
      </p:pic>
      <p:pic>
        <p:nvPicPr>
          <p:cNvPr id="39" name="图片 38" descr="index_daoqi_topicon.59e26207..png"/>
          <p:cNvPicPr>
            <a:picLocks noChangeAspect="1"/>
          </p:cNvPicPr>
          <p:nvPr/>
        </p:nvPicPr>
        <p:blipFill>
          <a:blip r:embed="rId4"/>
          <a:srcRect l="84077" b="53302"/>
          <a:stretch>
            <a:fillRect/>
          </a:stretch>
        </p:blipFill>
        <p:spPr>
          <a:xfrm>
            <a:off x="2719070" y="-845185"/>
            <a:ext cx="583565" cy="499745"/>
          </a:xfrm>
          <a:prstGeom prst="rect">
            <a:avLst/>
          </a:prstGeom>
        </p:spPr>
      </p:pic>
      <p:pic>
        <p:nvPicPr>
          <p:cNvPr id="41" name="图片 40" descr="index_daoqi_topicon.59e26207..png"/>
          <p:cNvPicPr>
            <a:picLocks noChangeAspect="1"/>
          </p:cNvPicPr>
          <p:nvPr/>
        </p:nvPicPr>
        <p:blipFill>
          <a:blip r:embed="rId4">
            <a:alphaModFix amt="15000"/>
          </a:blip>
          <a:srcRect l="31873" r="39981"/>
          <a:stretch>
            <a:fillRect/>
          </a:stretch>
        </p:blipFill>
        <p:spPr>
          <a:xfrm>
            <a:off x="10544175" y="7675880"/>
            <a:ext cx="1196975" cy="1240790"/>
          </a:xfrm>
          <a:prstGeom prst="rect">
            <a:avLst/>
          </a:prstGeom>
        </p:spPr>
      </p:pic>
      <p:pic>
        <p:nvPicPr>
          <p:cNvPr id="42" name="图片 41" descr="daoqi_p01_text.b1fadeb7..png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2719070" y="2411095"/>
            <a:ext cx="1304290" cy="2863215"/>
          </a:xfrm>
          <a:prstGeom prst="rect">
            <a:avLst/>
          </a:prstGeom>
        </p:spPr>
      </p:pic>
      <p:pic>
        <p:nvPicPr>
          <p:cNvPr id="43" name="图片 42" descr="index_daoqi_topicon.59e26207..png"/>
          <p:cNvPicPr>
            <a:picLocks noChangeAspect="1"/>
          </p:cNvPicPr>
          <p:nvPr/>
        </p:nvPicPr>
        <p:blipFill>
          <a:blip r:embed="rId4"/>
          <a:srcRect r="67418"/>
          <a:stretch>
            <a:fillRect/>
          </a:stretch>
        </p:blipFill>
        <p:spPr>
          <a:xfrm>
            <a:off x="2433320" y="2242185"/>
            <a:ext cx="628015" cy="562610"/>
          </a:xfrm>
          <a:prstGeom prst="rect">
            <a:avLst/>
          </a:prstGeom>
        </p:spPr>
      </p:pic>
      <p:pic>
        <p:nvPicPr>
          <p:cNvPr id="44" name="图片 43" descr="index_daoqi_topicon.59e26207..png"/>
          <p:cNvPicPr>
            <a:picLocks noChangeAspect="1"/>
          </p:cNvPicPr>
          <p:nvPr/>
        </p:nvPicPr>
        <p:blipFill>
          <a:blip r:embed="rId4"/>
          <a:srcRect l="83180" t="44934"/>
          <a:stretch>
            <a:fillRect/>
          </a:stretch>
        </p:blipFill>
        <p:spPr>
          <a:xfrm>
            <a:off x="3776980" y="4803140"/>
            <a:ext cx="492760" cy="471170"/>
          </a:xfrm>
          <a:prstGeom prst="rect">
            <a:avLst/>
          </a:prstGeom>
        </p:spPr>
      </p:pic>
      <p:pic>
        <p:nvPicPr>
          <p:cNvPr id="45" name="图片 44" descr="index_daoqi_topicon.59e26207..png"/>
          <p:cNvPicPr>
            <a:picLocks noChangeAspect="1"/>
          </p:cNvPicPr>
          <p:nvPr/>
        </p:nvPicPr>
        <p:blipFill>
          <a:blip r:embed="rId4"/>
          <a:srcRect l="59971" r="16437"/>
          <a:stretch>
            <a:fillRect/>
          </a:stretch>
        </p:blipFill>
        <p:spPr>
          <a:xfrm>
            <a:off x="3543300" y="5010785"/>
            <a:ext cx="375920" cy="465455"/>
          </a:xfrm>
          <a:prstGeom prst="rect">
            <a:avLst/>
          </a:prstGeom>
        </p:spPr>
      </p:pic>
      <p:pic>
        <p:nvPicPr>
          <p:cNvPr id="48" name="图片 47" descr="daoqi_p01_text.b1fadeb7..png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705350" y="1599565"/>
            <a:ext cx="1304290" cy="4224655"/>
          </a:xfrm>
          <a:prstGeom prst="rect">
            <a:avLst/>
          </a:prstGeom>
        </p:spPr>
      </p:pic>
      <p:pic>
        <p:nvPicPr>
          <p:cNvPr id="49" name="图片 48" descr="daoqi_p01_text.b1fadeb7..png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445250" y="1599565"/>
            <a:ext cx="1304290" cy="4224655"/>
          </a:xfrm>
          <a:prstGeom prst="rect">
            <a:avLst/>
          </a:prstGeom>
        </p:spPr>
      </p:pic>
      <p:pic>
        <p:nvPicPr>
          <p:cNvPr id="50" name="图片 49" descr="daoqi_p01_text.b1fadeb7..png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8119745" y="1599565"/>
            <a:ext cx="1304290" cy="4224655"/>
          </a:xfrm>
          <a:prstGeom prst="rect">
            <a:avLst/>
          </a:prstGeom>
        </p:spPr>
      </p:pic>
      <p:pic>
        <p:nvPicPr>
          <p:cNvPr id="51" name="图片 50" descr="daoqi_p01_text.b1fadeb7..png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0046970" y="1599565"/>
            <a:ext cx="1304290" cy="4224655"/>
          </a:xfrm>
          <a:prstGeom prst="rect">
            <a:avLst/>
          </a:prstGeom>
        </p:spPr>
      </p:pic>
      <p:pic>
        <p:nvPicPr>
          <p:cNvPr id="58" name="图片 57" descr="index_daoqi_topicon.59e26207..png"/>
          <p:cNvPicPr>
            <a:picLocks noChangeAspect="1"/>
          </p:cNvPicPr>
          <p:nvPr/>
        </p:nvPicPr>
        <p:blipFill>
          <a:blip r:embed="rId4"/>
          <a:srcRect l="84077" b="53302"/>
          <a:stretch>
            <a:fillRect/>
          </a:stretch>
        </p:blipFill>
        <p:spPr>
          <a:xfrm rot="17820000">
            <a:off x="11059795" y="1709420"/>
            <a:ext cx="518795" cy="443865"/>
          </a:xfrm>
          <a:prstGeom prst="rect">
            <a:avLst/>
          </a:prstGeom>
        </p:spPr>
      </p:pic>
      <p:pic>
        <p:nvPicPr>
          <p:cNvPr id="57" name="图片 56" descr="index_daoqi_topicon.59e26207..png"/>
          <p:cNvPicPr>
            <a:picLocks noChangeAspect="1"/>
          </p:cNvPicPr>
          <p:nvPr/>
        </p:nvPicPr>
        <p:blipFill>
          <a:blip r:embed="rId4"/>
          <a:srcRect r="67418"/>
          <a:stretch>
            <a:fillRect/>
          </a:stretch>
        </p:blipFill>
        <p:spPr>
          <a:xfrm>
            <a:off x="11003915" y="1367790"/>
            <a:ext cx="575945" cy="51625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2628900" y="2804795"/>
            <a:ext cx="1290320" cy="2413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7200" b="1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站酷小薇LOGO体" panose="02010600010101010101" charset="-122"/>
                <a:ea typeface="站酷小薇LOGO体" panose="02010600010101010101" charset="-122"/>
                <a:cs typeface="站酷小薇LOGO体" panose="02010600010101010101" charset="-122"/>
              </a:rPr>
              <a:t>目录</a:t>
            </a:r>
            <a:endParaRPr lang="zh-CN" altLang="en-US" sz="7200" b="1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站酷小薇LOGO体" panose="02010600010101010101" charset="-122"/>
              <a:ea typeface="站酷小薇LOGO体" panose="02010600010101010101" charset="-122"/>
              <a:cs typeface="站酷小薇LOGO体" panose="0201060001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804410" y="1730375"/>
            <a:ext cx="1106170" cy="4225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000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站酷小薇LOGO体" panose="02010600010101010101" charset="-122"/>
                <a:sym typeface="+mn-ea"/>
              </a:rPr>
              <a:t>架构与功能</a:t>
            </a:r>
            <a:endParaRPr lang="zh-CN" altLang="en-US" sz="6000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经典长宋简" panose="02010609000101010101" charset="-122"/>
              <a:ea typeface="经典长宋简" panose="02010609000101010101" charset="-122"/>
              <a:cs typeface="站酷小薇LOGO体" panose="0201060001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569075" y="1730375"/>
            <a:ext cx="1106170" cy="4225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000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站酷小薇LOGO体" panose="02010600010101010101" charset="-122"/>
                <a:sym typeface="+mn-ea"/>
              </a:rPr>
              <a:t>分工与进度</a:t>
            </a:r>
            <a:endParaRPr lang="zh-CN" altLang="en-US" sz="6000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经典长宋简" panose="02010609000101010101" charset="-122"/>
              <a:ea typeface="经典长宋简" panose="02010609000101010101" charset="-122"/>
              <a:cs typeface="站酷小薇LOGO体" panose="0201060001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114665" y="1729740"/>
            <a:ext cx="1567815" cy="4225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6000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站酷小薇LOGO体" panose="02010600010101010101" charset="-122"/>
                <a:sym typeface="+mn-ea"/>
              </a:rPr>
              <a:t>问题与解决</a:t>
            </a:r>
            <a:endParaRPr lang="zh-CN" altLang="en-US" sz="6000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经典长宋简" panose="02010609000101010101" charset="-122"/>
              <a:ea typeface="经典长宋简" panose="02010609000101010101" charset="-122"/>
              <a:cs typeface="站酷小薇LOGO体" panose="0201060001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010775" y="1791970"/>
            <a:ext cx="1567815" cy="4225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6000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站酷小薇LOGO体" panose="02010600010101010101" charset="-122"/>
                <a:sym typeface="+mn-ea"/>
              </a:rPr>
              <a:t>框架与测试</a:t>
            </a:r>
            <a:endParaRPr lang="zh-CN" altLang="en-US" sz="6000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经典长宋简" panose="02010609000101010101" charset="-122"/>
              <a:ea typeface="经典长宋简" panose="02010609000101010101" charset="-122"/>
              <a:cs typeface="站酷小薇LOGO体" panose="02010600010101010101" charset="-122"/>
            </a:endParaRPr>
          </a:p>
        </p:txBody>
      </p:sp>
      <p:pic>
        <p:nvPicPr>
          <p:cNvPr id="65" name="图片 64" descr="daoqi_p13_yun_d.5f18b231..png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-6497955" y="-184785"/>
            <a:ext cx="4105275" cy="1695450"/>
          </a:xfrm>
          <a:prstGeom prst="rect">
            <a:avLst/>
          </a:prstGeom>
        </p:spPr>
      </p:pic>
      <p:pic>
        <p:nvPicPr>
          <p:cNvPr id="66" name="图片 65" descr="daoqi_p13_yun_e.72454c39..png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2543790" y="2642870"/>
            <a:ext cx="4772025" cy="145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69792 0.0349074 0.00140625 0.101111 0.0298437 0.206944 C 0.0582813 0.312778 0.0805729 0.411296 0.142135 0.529167 C 0.203698 0.647037 0.269167 0.669074 0.33776 0.796481 C 0.406354 0.923889 0.459531 1.09769 0.485052 1.1663 " pathEditMode="relative" ptsTypes="">
                                      <p:cBhvr>
                                        <p:cTn id="15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3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5" presetClass="exit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2396 0.0349074 0.0319271 0.107037 0.0752083 0.201481 C 0.11849 0.295926 0.160469 0.34537 0.216302 0.472407 C 0.272135 0.599444 0.312031 0.696111 0.354271 0.836759 C 0.39651 0.977407 0.415521 1.115 0.427396 1.17546 " pathEditMode="relative" ptsTypes="">
                                      <p:cBhvr>
                                        <p:cTn id="2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5400000">
                                      <p:cBhvr>
                                        <p:cTn id="28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5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5" dur="5000" fill="hold"/>
                                        <p:tgtEl>
                                          <p:spTgt spid="4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C 0.00859375 0.0515741 0.0216667 0.164352 0.0535938 0.29287 C 0.0855208 0.421389 0.100313 0.50713 0.159635 0.642593 C 0.218958 0.778056 0.291875 0.870741 0.350156 0.97037 C 0.408437 1.07 0.43474 1.11306 0.451094 1.14056 " pathEditMode="relative" ptsTypes="">
                                      <p:cBhvr>
                                        <p:cTn id="37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46875 0.0542593 " pathEditMode="relative" ptsTypes="">
                                      <p:cBhvr>
                                        <p:cTn id="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46875 0.0542593 " pathEditMode="relative" ptsTypes="">
                                      <p:cBhvr>
                                        <p:cTn id="6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46875 0.0542593 " pathEditMode="relative" ptsTypes="">
                                      <p:cBhvr>
                                        <p:cTn id="7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46875 0.0542593 " pathEditMode="relative" ptsTypes="">
                                      <p:cBhvr>
                                        <p:cTn id="7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46875 0.0542593 " pathEditMode="relative" ptsTypes="">
                                      <p:cBhvr>
                                        <p:cTn id="7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833333 -0.042963 " pathEditMode="relative" ptsTypes="">
                                      <p:cBhvr>
                                        <p:cTn id="8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833333 -0.042963 " pathEditMode="relative" ptsTypes="">
                                      <p:cBhvr>
                                        <p:cTn id="8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51852 " pathEditMode="relative" ptsTypes="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51852 " pathEditMode="relative" ptsTypes="">
                                      <p:cBhvr>
                                        <p:cTn id="10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62963 " pathEditMode="relative" ptsTypes="">
                                      <p:cBhvr>
                                        <p:cTn id="1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62963 " pathEditMode="relative" ptsTypes="">
                                      <p:cBhvr>
                                        <p:cTn id="11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55556 " pathEditMode="relative" ptsTypes="">
                                      <p:cBhvr>
                                        <p:cTn id="1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55556 " pathEditMode="relative" ptsTypes="">
                                      <p:cBhvr>
                                        <p:cTn id="1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55556 " pathEditMode="relative" ptsTypes="">
                                      <p:cBhvr>
                                        <p:cTn id="14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55556 " pathEditMode="relative" ptsTypes="">
                                      <p:cBhvr>
                                        <p:cTn id="1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91667 -0.0037037 " pathEditMode="relative" ptsTypes="">
                                      <p:cBhvr>
                                        <p:cTn id="223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75 0 " pathEditMode="relative" ptsTypes="">
                                      <p:cBhvr>
                                        <p:cTn id="22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6" grpId="2"/>
      <p:bldP spid="55" grpId="2"/>
      <p:bldP spid="54" grpId="2"/>
      <p:bldP spid="53" grpId="2"/>
      <p:bldP spid="4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aoqi_p02_text.0e487dd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daoqi_p09_di.c6be8d57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155" y="5798185"/>
            <a:ext cx="3982085" cy="995680"/>
          </a:xfrm>
          <a:prstGeom prst="rect">
            <a:avLst/>
          </a:prstGeom>
        </p:spPr>
      </p:pic>
      <p:pic>
        <p:nvPicPr>
          <p:cNvPr id="5" name="图片 4" descr="daoqi_p09_bang.eb605904..png"/>
          <p:cNvPicPr>
            <a:picLocks noChangeAspect="1"/>
          </p:cNvPicPr>
          <p:nvPr/>
        </p:nvPicPr>
        <p:blipFill>
          <a:blip r:embed="rId3"/>
          <a:srcRect r="33480"/>
          <a:stretch>
            <a:fillRect/>
          </a:stretch>
        </p:blipFill>
        <p:spPr>
          <a:xfrm>
            <a:off x="8336280" y="3138170"/>
            <a:ext cx="3759835" cy="270827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22275" y="172085"/>
            <a:ext cx="3075940" cy="3044190"/>
            <a:chOff x="665" y="271"/>
            <a:chExt cx="6188" cy="5873"/>
          </a:xfrm>
        </p:grpSpPr>
        <p:pic>
          <p:nvPicPr>
            <p:cNvPr id="2" name="图片 1" descr="daoqi_p02_di.19984a95..png"/>
            <p:cNvPicPr>
              <a:picLocks noChangeAspect="1"/>
            </p:cNvPicPr>
            <p:nvPr/>
          </p:nvPicPr>
          <p:blipFill>
            <a:blip r:embed="rId4"/>
            <a:srcRect l="20226" r="26059"/>
            <a:stretch>
              <a:fillRect/>
            </a:stretch>
          </p:blipFill>
          <p:spPr>
            <a:xfrm>
              <a:off x="665" y="3264"/>
              <a:ext cx="6188" cy="28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88" h="2880">
                  <a:moveTo>
                    <a:pt x="0" y="0"/>
                  </a:moveTo>
                  <a:lnTo>
                    <a:pt x="6188" y="0"/>
                  </a:lnTo>
                  <a:lnTo>
                    <a:pt x="6188" y="8"/>
                  </a:lnTo>
                  <a:cubicBezTo>
                    <a:pt x="6125" y="1604"/>
                    <a:pt x="4764" y="2880"/>
                    <a:pt x="3094" y="2880"/>
                  </a:cubicBezTo>
                  <a:cubicBezTo>
                    <a:pt x="1424" y="2880"/>
                    <a:pt x="63" y="1604"/>
                    <a:pt x="0" y="8"/>
                  </a:cubicBez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图片 7" descr="daoqi_p08_sky.4be9d704.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" y="271"/>
              <a:ext cx="6189" cy="3152"/>
            </a:xfrm>
            <a:prstGeom prst="rect">
              <a:avLst/>
            </a:prstGeom>
          </p:spPr>
        </p:pic>
        <p:pic>
          <p:nvPicPr>
            <p:cNvPr id="3" name="图片 2" descr="daoqi_p12_book_c.24c9bb19.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8" y="1896"/>
              <a:ext cx="2745" cy="2430"/>
            </a:xfrm>
            <a:prstGeom prst="rect">
              <a:avLst/>
            </a:prstGeom>
          </p:spPr>
        </p:pic>
      </p:grpSp>
      <p:pic>
        <p:nvPicPr>
          <p:cNvPr id="13" name="图片 12" descr="daoqi_p01_text.b1fadeb7..png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3498850" y="364490"/>
            <a:ext cx="7674610" cy="2773680"/>
          </a:xfrm>
          <a:prstGeom prst="rect">
            <a:avLst/>
          </a:prstGeom>
        </p:spPr>
      </p:pic>
      <p:pic>
        <p:nvPicPr>
          <p:cNvPr id="14" name="图片 13" descr="daoqi_p01_text.b1fadeb7..png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550545" y="3706495"/>
            <a:ext cx="7674610" cy="2773680"/>
          </a:xfrm>
          <a:prstGeom prst="rect">
            <a:avLst/>
          </a:prstGeom>
        </p:spPr>
      </p:pic>
      <p:pic>
        <p:nvPicPr>
          <p:cNvPr id="10" name="图片 9" descr="daoqi_p13_yun_e.72454c39..png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8270875" y="728345"/>
            <a:ext cx="4772025" cy="1457325"/>
          </a:xfrm>
          <a:prstGeom prst="rect">
            <a:avLst/>
          </a:prstGeom>
        </p:spPr>
      </p:pic>
      <p:pic>
        <p:nvPicPr>
          <p:cNvPr id="11" name="图片 10" descr="daoqi_p13_yun_d.5f18b231..png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-176530" y="3420110"/>
            <a:ext cx="4105275" cy="16954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3250" y="3895725"/>
            <a:ext cx="75692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功能点：</a:t>
            </a:r>
            <a:endParaRPr lang="zh-CN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通过创建房间和加入房间的方式，</a:t>
            </a:r>
            <a:r>
              <a:rPr lang="en-US" altLang="zh-CN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支持多局游戏多名玩家</a:t>
            </a:r>
            <a:r>
              <a:rPr lang="zh-CN" altLang="en-US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同时</a:t>
            </a:r>
            <a:r>
              <a:rPr lang="en-US" altLang="zh-CN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在线游玩</a:t>
            </a:r>
            <a:r>
              <a:rPr lang="zh-CN" altLang="en-US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游戏内根据游戏规则开发了组队系统，投票系统，任务系统，查验系统和聊天系统，以及不同角色具备有各自的技能。</a:t>
            </a:r>
            <a:endParaRPr lang="zh-CN" altLang="en-US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添加了游戏规则与故事背景的说明介绍。</a:t>
            </a:r>
            <a:endParaRPr lang="en-US" altLang="zh-CN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图片 17" descr="daoqi_p01_text.b1fadeb7..png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5400000">
            <a:off x="5966460" y="1393190"/>
            <a:ext cx="987425" cy="401701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4732020" y="2696845"/>
            <a:ext cx="34404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4800" b="1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站酷小薇LOGO体" panose="02010600010101010101" charset="-122"/>
                <a:ea typeface="站酷小薇LOGO体" panose="02010600010101010101" charset="-122"/>
                <a:cs typeface="站酷小薇LOGO体" panose="02010600010101010101" charset="-122"/>
              </a:rPr>
              <a:t>架构与功能</a:t>
            </a:r>
            <a:endParaRPr lang="zh-CN" altLang="en-US" sz="4800" b="1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站酷小薇LOGO体" panose="02010600010101010101" charset="-122"/>
              <a:ea typeface="站酷小薇LOGO体" panose="02010600010101010101" charset="-122"/>
              <a:cs typeface="站酷小薇LOGO体" panose="02010600010101010101" charset="-122"/>
            </a:endParaRPr>
          </a:p>
        </p:txBody>
      </p:sp>
      <p:pic>
        <p:nvPicPr>
          <p:cNvPr id="20" name="图片 19" descr="daoqi_p01_sky.8b144636.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235" y="7237730"/>
            <a:ext cx="12192000" cy="271462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2"/>
            </p:custDataLst>
          </p:nvPr>
        </p:nvSpPr>
        <p:spPr>
          <a:xfrm>
            <a:off x="4644390" y="393700"/>
            <a:ext cx="5382895" cy="25146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95313 0 " pathEditMode="relative" ptsTypes="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64583 -0.00361111 " pathEditMode="relative" ptsTypes="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daoqi_p02_shengyin.ab03c1f3.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33209230" y="-6614795"/>
            <a:ext cx="44058205" cy="18182590"/>
          </a:xfrm>
          <a:prstGeom prst="rect">
            <a:avLst/>
          </a:prstGeom>
        </p:spPr>
      </p:pic>
      <p:pic>
        <p:nvPicPr>
          <p:cNvPr id="7" name="图片 6" descr="daoqi_p02_text.0e487dd7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1365" cy="6852920"/>
          </a:xfrm>
          <a:prstGeom prst="rect">
            <a:avLst/>
          </a:prstGeom>
        </p:spPr>
      </p:pic>
      <p:pic>
        <p:nvPicPr>
          <p:cNvPr id="2" name="图片 1" descr="daoqi_p08_sky.4be9d704.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9585"/>
            <a:ext cx="12702540" cy="6468745"/>
          </a:xfrm>
          <a:prstGeom prst="rect">
            <a:avLst/>
          </a:prstGeom>
        </p:spPr>
      </p:pic>
      <p:pic>
        <p:nvPicPr>
          <p:cNvPr id="5" name="图片 4" descr="index_daoqi_e.aace1421.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1270" y="4918710"/>
            <a:ext cx="13388340" cy="3619500"/>
          </a:xfrm>
          <a:prstGeom prst="rect">
            <a:avLst/>
          </a:prstGeom>
        </p:spPr>
      </p:pic>
      <p:pic>
        <p:nvPicPr>
          <p:cNvPr id="11" name="图片 10" descr="index_daoqi_c.29c55282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4405" y="2865120"/>
            <a:ext cx="3543935" cy="1215390"/>
          </a:xfrm>
          <a:prstGeom prst="rect">
            <a:avLst/>
          </a:prstGeom>
        </p:spPr>
      </p:pic>
      <p:pic>
        <p:nvPicPr>
          <p:cNvPr id="12" name="图片 11" descr="index_daoqi_c.29c55282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925" y="6120765"/>
            <a:ext cx="3543935" cy="1215390"/>
          </a:xfrm>
          <a:prstGeom prst="rect">
            <a:avLst/>
          </a:prstGeom>
        </p:spPr>
      </p:pic>
      <p:pic>
        <p:nvPicPr>
          <p:cNvPr id="3" name="图片 2" descr="index_daoqi_a.dc6c6382.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1915" y="3099435"/>
            <a:ext cx="5760085" cy="3758565"/>
          </a:xfrm>
          <a:prstGeom prst="rect">
            <a:avLst/>
          </a:prstGeom>
        </p:spPr>
      </p:pic>
      <p:pic>
        <p:nvPicPr>
          <p:cNvPr id="35" name="图片 34" descr="daoqi_p10_tree.c627c064.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80000">
            <a:off x="-17423130" y="-9182100"/>
            <a:ext cx="29485590" cy="7412990"/>
          </a:xfrm>
          <a:prstGeom prst="rect">
            <a:avLst/>
          </a:prstGeom>
        </p:spPr>
      </p:pic>
      <p:pic>
        <p:nvPicPr>
          <p:cNvPr id="10" name="图片 9" descr="daoqi_p01_text.b1fadeb7..png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4340225" y="382270"/>
            <a:ext cx="3703320" cy="5677535"/>
          </a:xfrm>
          <a:prstGeom prst="rect">
            <a:avLst/>
          </a:prstGeom>
        </p:spPr>
      </p:pic>
      <p:pic>
        <p:nvPicPr>
          <p:cNvPr id="9" name="图片 8" descr="daoqi_p01_text.b1fadeb7..png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363220" y="444500"/>
            <a:ext cx="3797300" cy="5676265"/>
          </a:xfrm>
          <a:prstGeom prst="rect">
            <a:avLst/>
          </a:prstGeom>
        </p:spPr>
      </p:pic>
      <p:pic>
        <p:nvPicPr>
          <p:cNvPr id="6" name="图片 5" descr="daoqi_p13_yun_d.5f18b231..png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208915" y="283845"/>
            <a:ext cx="4105275" cy="1695450"/>
          </a:xfrm>
          <a:prstGeom prst="rect">
            <a:avLst/>
          </a:prstGeom>
        </p:spPr>
      </p:pic>
      <p:pic>
        <p:nvPicPr>
          <p:cNvPr id="8" name="图片 7" descr="daoqi_p13_yun_e.72454c39..png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6431915" y="2638425"/>
            <a:ext cx="4772025" cy="1457325"/>
          </a:xfrm>
          <a:prstGeom prst="rect">
            <a:avLst/>
          </a:prstGeom>
        </p:spPr>
      </p:pic>
      <p:pic>
        <p:nvPicPr>
          <p:cNvPr id="13" name="图片 12" descr="daoqi_p01_text.b1fadeb7..png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8223250" y="646430"/>
            <a:ext cx="3505835" cy="100139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43570" y="645795"/>
            <a:ext cx="352615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4800" b="1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站酷小薇LOGO体" panose="02010600010101010101" charset="-122"/>
                <a:ea typeface="站酷小薇LOGO体" panose="02010600010101010101" charset="-122"/>
                <a:cs typeface="站酷小薇LOGO体" panose="02010600010101010101" charset="-122"/>
                <a:sym typeface="+mn-ea"/>
              </a:rPr>
              <a:t>分工与进度</a:t>
            </a:r>
            <a:endParaRPr lang="zh-CN" altLang="en-US" sz="4800" b="1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站酷小薇LOGO体" panose="02010600010101010101" charset="-122"/>
              <a:ea typeface="站酷小薇LOGO体" panose="02010600010101010101" charset="-122"/>
              <a:cs typeface="站酷小薇LOGO体" panose="02010600010101010101" charset="-122"/>
              <a:sym typeface="+mn-ea"/>
            </a:endParaRPr>
          </a:p>
        </p:txBody>
      </p:sp>
      <p:pic>
        <p:nvPicPr>
          <p:cNvPr id="18" name="图片 17" descr="daoqi_p05_di.5bc6a32e.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469370" y="6852920"/>
            <a:ext cx="12192000" cy="3051175"/>
          </a:xfrm>
          <a:prstGeom prst="rect">
            <a:avLst/>
          </a:prstGeom>
        </p:spPr>
      </p:pic>
      <p:pic>
        <p:nvPicPr>
          <p:cNvPr id="19" name="图片 18" descr="daoqi_p04_deng.e435335f.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7426325" y="5610225"/>
            <a:ext cx="2314575" cy="2571750"/>
          </a:xfrm>
          <a:prstGeom prst="rect">
            <a:avLst/>
          </a:prstGeom>
        </p:spPr>
      </p:pic>
      <p:graphicFrame>
        <p:nvGraphicFramePr>
          <p:cNvPr id="4" name="图表 3"/>
          <p:cNvGraphicFramePr/>
          <p:nvPr/>
        </p:nvGraphicFramePr>
        <p:xfrm>
          <a:off x="379095" y="489585"/>
          <a:ext cx="3761105" cy="267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0" name="图表 19"/>
          <p:cNvGraphicFramePr/>
          <p:nvPr/>
        </p:nvGraphicFramePr>
        <p:xfrm>
          <a:off x="379095" y="3161665"/>
          <a:ext cx="3735705" cy="2898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361815" y="1047750"/>
            <a:ext cx="3814445" cy="5615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小组分工</a:t>
            </a:r>
            <a:endParaRPr lang="zh-CN" altLang="en-US" sz="2400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前端：王奕然，杨赫，林铮翔，李鸿宇，廖陈阳，林诗缈</a:t>
            </a:r>
            <a:endParaRPr lang="zh-CN" altLang="en-US" sz="2400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后端：杨赫，陈昊旸</a:t>
            </a:r>
            <a:endParaRPr lang="zh-CN" altLang="en-US" sz="2400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美术：林铮翔，林诗缈</a:t>
            </a:r>
            <a:endParaRPr lang="zh-CN" altLang="en-US" sz="2400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文案：林铮翔，王奕然，李鸿宇，林诗缈</a:t>
            </a:r>
            <a:endParaRPr lang="zh-CN" altLang="en-US" sz="2400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博客：陈昊旸</a:t>
            </a:r>
            <a:endParaRPr lang="zh-CN" altLang="en-US" sz="2400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PPT</a:t>
            </a:r>
            <a:r>
              <a:rPr lang="zh-CN" altLang="en-US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：陈昊旸，李鸿宇</a:t>
            </a:r>
            <a:endParaRPr lang="zh-CN" altLang="en-US" sz="2400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汇报：陈昊旸</a:t>
            </a:r>
            <a:endParaRPr lang="zh-CN" altLang="en-US" sz="2400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视频：林铮翔</a:t>
            </a:r>
            <a:endParaRPr lang="zh-CN" altLang="en-US" sz="2400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91667 -0.0037037 " pathEditMode="relative" ptsTypes="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75 0 " pathEditMode="relative" ptsTypes="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51852 " pathEditMode="relative" ptsTypes="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51852 " pathEditMode="relative" ptsTypes="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51852 " pathEditMode="relative" ptsTypes="">
                                      <p:cBhvr>
                                        <p:cTn id="2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04167 0.0402778 " pathEditMode="relative" ptsTypes="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aoqi_p02_text.0e487dd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daoqi_p01_text.b1fadeb7..pn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289050" y="2016760"/>
            <a:ext cx="5276215" cy="3363595"/>
          </a:xfrm>
          <a:prstGeom prst="rect">
            <a:avLst/>
          </a:prstGeom>
        </p:spPr>
      </p:pic>
      <p:pic>
        <p:nvPicPr>
          <p:cNvPr id="10" name="图片 9" descr="daoqi_p01_text.b1fadeb7..pn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951345" y="1804035"/>
            <a:ext cx="4649470" cy="4832985"/>
          </a:xfrm>
          <a:prstGeom prst="rect">
            <a:avLst/>
          </a:prstGeom>
        </p:spPr>
      </p:pic>
      <p:pic>
        <p:nvPicPr>
          <p:cNvPr id="5" name="图片 4" descr="daoqi_p05_di.5bc6a32e.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3602990" y="5144135"/>
            <a:ext cx="12192000" cy="3051175"/>
          </a:xfrm>
          <a:prstGeom prst="rect">
            <a:avLst/>
          </a:prstGeom>
        </p:spPr>
      </p:pic>
      <p:pic>
        <p:nvPicPr>
          <p:cNvPr id="3" name="图片 2" descr="daoqi_p04_deng.e435335f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" y="3901440"/>
            <a:ext cx="2314575" cy="2571750"/>
          </a:xfrm>
          <a:prstGeom prst="rect">
            <a:avLst/>
          </a:prstGeom>
        </p:spPr>
      </p:pic>
      <p:pic>
        <p:nvPicPr>
          <p:cNvPr id="9" name="图片 8" descr="daoqi_p01_text.b1fadeb7..pn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289050" y="262890"/>
            <a:ext cx="3819525" cy="1303655"/>
          </a:xfrm>
          <a:prstGeom prst="rect">
            <a:avLst/>
          </a:prstGeom>
        </p:spPr>
      </p:pic>
      <p:pic>
        <p:nvPicPr>
          <p:cNvPr id="2" name="图片 1" descr="daoqi_p13_yun_e.72454c39..png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828155" y="109220"/>
            <a:ext cx="4772025" cy="14573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94855" y="1699895"/>
            <a:ext cx="45053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>
                <a:solidFill>
                  <a:srgbClr val="8087B2"/>
                </a:solidFill>
                <a:latin typeface="站酷文艺体" panose="02000603000000000000" charset="-122"/>
                <a:ea typeface="站酷文艺体" panose="02000603000000000000" charset="-122"/>
                <a:cs typeface="站酷文艺体" panose="02000603000000000000" charset="-122"/>
              </a:rPr>
              <a:t>Q：部分页面的实现较为粗糙，拖慢了开发进度。</a:t>
            </a:r>
            <a:endParaRPr lang="zh-CN" altLang="en-US" sz="2000">
              <a:solidFill>
                <a:srgbClr val="8087B2"/>
              </a:solidFill>
              <a:latin typeface="站酷文艺体" panose="02000603000000000000" charset="-122"/>
              <a:ea typeface="站酷文艺体" panose="02000603000000000000" charset="-122"/>
              <a:cs typeface="站酷文艺体" panose="02000603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>
                <a:solidFill>
                  <a:srgbClr val="8087B2"/>
                </a:solidFill>
                <a:latin typeface="站酷文艺体" panose="02000603000000000000" charset="-122"/>
                <a:ea typeface="站酷文艺体" panose="02000603000000000000" charset="-122"/>
                <a:cs typeface="站酷文艺体" panose="02000603000000000000" charset="-122"/>
              </a:rPr>
              <a:t>A：团队复盘了新局势，对焦新痛点，注重结果导向，发展开拓性思维，开发新打法，打出短平快的组合拳，完成了技术迭代，实现了产品闭环。</a:t>
            </a:r>
            <a:endParaRPr lang="zh-CN" altLang="en-US" sz="2000">
              <a:solidFill>
                <a:srgbClr val="8087B2"/>
              </a:solidFill>
              <a:latin typeface="站酷文艺体" panose="02000603000000000000" charset="-122"/>
              <a:ea typeface="站酷文艺体" panose="02000603000000000000" charset="-122"/>
              <a:cs typeface="站酷文艺体" panose="02000603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>
                <a:solidFill>
                  <a:srgbClr val="8087B2"/>
                </a:solidFill>
                <a:latin typeface="站酷文艺体" panose="02000603000000000000" charset="-122"/>
                <a:ea typeface="站酷文艺体" panose="02000603000000000000" charset="-122"/>
                <a:cs typeface="站酷文艺体" panose="02000603000000000000" charset="-122"/>
              </a:rPr>
              <a:t>——简单来说，屎山代码能用就用，实在用不了就重构，重构了就能用了，大力出奇迹。</a:t>
            </a:r>
            <a:endParaRPr lang="zh-CN" altLang="en-US" sz="2000">
              <a:solidFill>
                <a:srgbClr val="8087B2"/>
              </a:solidFill>
              <a:latin typeface="站酷文艺体" panose="02000603000000000000" charset="-122"/>
              <a:ea typeface="站酷文艺体" panose="02000603000000000000" charset="-122"/>
              <a:cs typeface="站酷文艺体" panose="02000603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53185" y="2016760"/>
            <a:ext cx="5147945" cy="336359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  <a:alpha val="76000"/>
                </a:schemeClr>
              </a:gs>
              <a:gs pos="0">
                <a:schemeClr val="bg1">
                  <a:lumMod val="0"/>
                  <a:lumOff val="10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daoqi_p13_yun_d.5f18b231..png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40055" y="1699895"/>
            <a:ext cx="4105275" cy="1695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29080" y="2057400"/>
            <a:ext cx="497205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8087B2"/>
                </a:solidFill>
                <a:latin typeface="站酷文艺体" panose="02000603000000000000" charset="-122"/>
                <a:ea typeface="站酷文艺体" panose="02000603000000000000" charset="-122"/>
                <a:cs typeface="站酷文艺体" panose="02000603000000000000" charset="-122"/>
                <a:sym typeface="+mn-ea"/>
              </a:rPr>
              <a:t>Q：动画适配。</a:t>
            </a:r>
            <a:endParaRPr lang="zh-CN" altLang="en-US" sz="2000">
              <a:solidFill>
                <a:srgbClr val="8087B2"/>
              </a:solidFill>
              <a:latin typeface="站酷文艺体" panose="02000603000000000000" charset="-122"/>
              <a:ea typeface="站酷文艺体" panose="02000603000000000000" charset="-122"/>
              <a:cs typeface="站酷文艺体" panose="02000603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8087B2"/>
                </a:solidFill>
                <a:latin typeface="站酷文艺体" panose="02000603000000000000" charset="-122"/>
                <a:ea typeface="站酷文艺体" panose="02000603000000000000" charset="-122"/>
                <a:cs typeface="站酷文艺体" panose="02000603000000000000" charset="-122"/>
                <a:sym typeface="+mn-ea"/>
              </a:rPr>
              <a:t>A：制作动图时，因为gif文件不具有控制像素点透明度的alpha通道，所以改用apng文件，使用新控制组件apng.js，突破了技术瓶颈。</a:t>
            </a:r>
            <a:endParaRPr lang="zh-CN" altLang="en-US" sz="2000">
              <a:solidFill>
                <a:srgbClr val="8087B2"/>
              </a:solidFill>
              <a:latin typeface="站酷文艺体" panose="02000603000000000000" charset="-122"/>
              <a:ea typeface="站酷文艺体" panose="02000603000000000000" charset="-122"/>
              <a:cs typeface="站酷文艺体" panose="02000603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64335" y="90170"/>
            <a:ext cx="3444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4800" b="1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站酷小薇LOGO体" panose="02010600010101010101" charset="-122"/>
                <a:ea typeface="站酷小薇LOGO体" panose="02010600010101010101" charset="-122"/>
                <a:cs typeface="站酷小薇LOGO体" panose="02010600010101010101" charset="-122"/>
              </a:rPr>
              <a:t>问题与解决</a:t>
            </a:r>
            <a:endParaRPr lang="zh-CN" altLang="en-US" sz="4800" b="1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站酷小薇LOGO体" panose="02010600010101010101" charset="-122"/>
              <a:ea typeface="站酷小薇LOGO体" panose="02010600010101010101" charset="-122"/>
              <a:cs typeface="站酷小薇LOGO体" panose="02010600010101010101" charset="-122"/>
            </a:endParaRPr>
          </a:p>
        </p:txBody>
      </p:sp>
      <p:pic>
        <p:nvPicPr>
          <p:cNvPr id="16" name="图片 15" descr="index_daoqi_c.29c55282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5445" y="4556125"/>
            <a:ext cx="3543935" cy="1215390"/>
          </a:xfrm>
          <a:prstGeom prst="rect">
            <a:avLst/>
          </a:prstGeom>
        </p:spPr>
      </p:pic>
      <p:pic>
        <p:nvPicPr>
          <p:cNvPr id="17" name="图片 16" descr="index_daoqi_c.29c55282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965" y="7811770"/>
            <a:ext cx="3543935" cy="1215390"/>
          </a:xfrm>
          <a:prstGeom prst="rect">
            <a:avLst/>
          </a:prstGeom>
        </p:spPr>
      </p:pic>
      <p:pic>
        <p:nvPicPr>
          <p:cNvPr id="18" name="图片 17" descr="index_daoqi_a.dc6c6382.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2955" y="4790440"/>
            <a:ext cx="5760085" cy="3758565"/>
          </a:xfrm>
          <a:prstGeom prst="rect">
            <a:avLst/>
          </a:prstGeom>
        </p:spPr>
      </p:pic>
      <p:pic>
        <p:nvPicPr>
          <p:cNvPr id="19" name="图片 18" descr="daoqi_p01_sky.8b144636.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299325"/>
            <a:ext cx="12192000" cy="2714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50521 -0.00175926 " pathEditMode="relative" ptsTypes="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927083 0.00185185 " pathEditMode="relative" ptsTypes="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aoqi_p02_text.0e487dd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photo_8.1b421ef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3599815"/>
            <a:ext cx="4699635" cy="3077210"/>
          </a:xfrm>
          <a:prstGeom prst="rect">
            <a:avLst/>
          </a:prstGeom>
        </p:spPr>
      </p:pic>
      <p:pic>
        <p:nvPicPr>
          <p:cNvPr id="6" name="图片 5" descr="daoqi_p01_text.b1fadeb7.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38125" y="3599815"/>
            <a:ext cx="6511290" cy="2997835"/>
          </a:xfrm>
          <a:prstGeom prst="rect">
            <a:avLst/>
          </a:prstGeom>
        </p:spPr>
      </p:pic>
      <p:pic>
        <p:nvPicPr>
          <p:cNvPr id="10" name="图片 9" descr="photo_7.768b010c..png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" y="297815"/>
            <a:ext cx="4625340" cy="3028950"/>
          </a:xfrm>
          <a:prstGeom prst="rect">
            <a:avLst/>
          </a:prstGeom>
        </p:spPr>
      </p:pic>
      <p:pic>
        <p:nvPicPr>
          <p:cNvPr id="5" name="图片 4" descr="daoqi_p01_text.b1fadeb7.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396865" y="328930"/>
            <a:ext cx="6145530" cy="29978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36260" y="328930"/>
            <a:ext cx="60185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α</a:t>
            </a:r>
            <a:r>
              <a:rPr lang="zh-CN" altLang="en-US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测试存在的问题</a:t>
            </a:r>
            <a:endParaRPr lang="zh-CN" altLang="en-US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8087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游戏过程中切换页面没有动画，体现出来的效果不是很好。</a:t>
            </a:r>
            <a:endParaRPr lang="zh-CN" altLang="en-US">
              <a:solidFill>
                <a:srgbClr val="8087B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1345" y="3691890"/>
            <a:ext cx="59766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探索思路和解决过程</a:t>
            </a:r>
            <a:endParaRPr lang="zh-CN" altLang="en-US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利用gs</a:t>
            </a:r>
            <a:r>
              <a:rPr lang="en-US" altLang="zh-CN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p技术，添加动画效果，采用渐变的方式，达到良好的效果。</a:t>
            </a:r>
            <a:endParaRPr lang="zh-CN" altLang="en-US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在优秀的画面下，能给玩家以沉浸式的游戏体验。</a:t>
            </a:r>
            <a:endParaRPr lang="zh-CN" altLang="en-US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aoqi_p02_text.0e487dd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daoqi_p01_sky.8b144636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1805"/>
            <a:ext cx="12192000" cy="2714625"/>
          </a:xfrm>
          <a:prstGeom prst="rect">
            <a:avLst/>
          </a:prstGeom>
        </p:spPr>
      </p:pic>
      <p:pic>
        <p:nvPicPr>
          <p:cNvPr id="9" name="图片 8" descr="index_daoqi_topicon.59e26207..png"/>
          <p:cNvPicPr>
            <a:picLocks noChangeAspect="1"/>
          </p:cNvPicPr>
          <p:nvPr/>
        </p:nvPicPr>
        <p:blipFill>
          <a:blip r:embed="rId3"/>
          <a:srcRect r="67889"/>
          <a:stretch>
            <a:fillRect/>
          </a:stretch>
        </p:blipFill>
        <p:spPr>
          <a:xfrm>
            <a:off x="11632565" y="0"/>
            <a:ext cx="734060" cy="666750"/>
          </a:xfrm>
          <a:prstGeom prst="rect">
            <a:avLst/>
          </a:prstGeom>
        </p:spPr>
      </p:pic>
      <p:pic>
        <p:nvPicPr>
          <p:cNvPr id="10" name="图片 9" descr="daoqi_p01_text.b1fadeb7.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18185" y="306705"/>
            <a:ext cx="6407785" cy="4418330"/>
          </a:xfrm>
          <a:prstGeom prst="rect">
            <a:avLst/>
          </a:prstGeom>
        </p:spPr>
      </p:pic>
      <p:pic>
        <p:nvPicPr>
          <p:cNvPr id="6" name="图片 5" descr="daoqi_p13_yun_d.5f18b231..png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78765" y="306705"/>
            <a:ext cx="4105275" cy="1695450"/>
          </a:xfrm>
          <a:prstGeom prst="rect">
            <a:avLst/>
          </a:prstGeom>
        </p:spPr>
      </p:pic>
      <p:pic>
        <p:nvPicPr>
          <p:cNvPr id="11" name="图片 10" descr="daoqi_p01_text.b1fadeb7.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15555" y="1457960"/>
            <a:ext cx="4003040" cy="3267075"/>
          </a:xfrm>
          <a:prstGeom prst="rect">
            <a:avLst/>
          </a:prstGeom>
        </p:spPr>
      </p:pic>
      <p:pic>
        <p:nvPicPr>
          <p:cNvPr id="4" name="图片 3" descr="daoqi_p13_yun_e.72454c39..png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270875" y="2700020"/>
            <a:ext cx="4772025" cy="1457325"/>
          </a:xfrm>
          <a:prstGeom prst="rect">
            <a:avLst/>
          </a:prstGeom>
        </p:spPr>
      </p:pic>
      <p:pic>
        <p:nvPicPr>
          <p:cNvPr id="12" name="图片 11" descr="daoqi_p01_text.b1fadeb7.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9130030" y="-1208405"/>
            <a:ext cx="987425" cy="4017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97190" y="0"/>
            <a:ext cx="34404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4800" b="1">
                <a:gradFill>
                  <a:gsLst>
                    <a:gs pos="0">
                      <a:srgbClr val="BCABD3"/>
                    </a:gs>
                    <a:gs pos="100000">
                      <a:srgbClr val="908ABD"/>
                    </a:gs>
                  </a:gsLst>
                  <a:lin ang="5400000" scaled="0"/>
                </a:gradFill>
                <a:latin typeface="站酷小薇LOGO体" panose="02010600010101010101" charset="-122"/>
                <a:ea typeface="站酷小薇LOGO体" panose="02010600010101010101" charset="-122"/>
                <a:cs typeface="站酷小薇LOGO体" panose="02010600010101010101" charset="-122"/>
              </a:rPr>
              <a:t>框架与测试</a:t>
            </a:r>
            <a:endParaRPr lang="zh-CN" altLang="en-US" sz="4800" b="1">
              <a:gradFill>
                <a:gsLst>
                  <a:gs pos="0">
                    <a:srgbClr val="BCABD3"/>
                  </a:gs>
                  <a:gs pos="100000">
                    <a:srgbClr val="908ABD"/>
                  </a:gs>
                </a:gsLst>
                <a:lin ang="5400000" scaled="0"/>
              </a:gradFill>
              <a:latin typeface="站酷小薇LOGO体" panose="02010600010101010101" charset="-122"/>
              <a:ea typeface="站酷小薇LOGO体" panose="02010600010101010101" charset="-122"/>
              <a:cs typeface="站酷小薇LOGO体" panose="0201060001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5340" y="168910"/>
            <a:ext cx="566293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kumimoji="1" lang="zh-CN" altLang="en-US" sz="20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kumimoji="1" lang="zh-CN" altLang="en-US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开发框架：采用B/S架构，用户随处可以在浏览器中打开游玩游戏。使用前后端分离架构。</a:t>
            </a:r>
            <a:endParaRPr kumimoji="1" lang="zh-CN" altLang="en-US" sz="20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kumimoji="1" lang="zh-CN" altLang="en-US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前端技术：</a:t>
            </a:r>
            <a:r>
              <a:rPr kumimoji="1" lang="zh-CN" altLang="en-US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前端使用渐进式JavaScript前端框架Vue进行开发采用强类型语言 TypeScript 进行编码。</a:t>
            </a:r>
            <a:endParaRPr kumimoji="1" lang="zh-CN" altLang="en-US" sz="20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kumimoji="1" lang="zh-CN" altLang="en-US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后端技术：后端使用C/C++开发，采用 IOCP 高并发多线程负载均衡设计，通过</a:t>
            </a:r>
            <a:r>
              <a:rPr kumimoji="1" lang="en-US" altLang="zh-CN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</a:t>
            </a:r>
            <a:r>
              <a:rPr kumimoji="1" lang="zh-CN" altLang="en-US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indows HTTP Server API V2通过内核态缓存等技术提供高性能 HTT</a:t>
            </a:r>
            <a:r>
              <a:rPr kumimoji="1" lang="en-US" altLang="zh-CN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</a:t>
            </a:r>
            <a:r>
              <a:rPr kumimoji="1" lang="zh-CN" altLang="en-US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和WebSocket服务。</a:t>
            </a:r>
            <a:endParaRPr kumimoji="1" lang="zh-CN" altLang="en-US" sz="20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kumimoji="1" lang="zh-CN" altLang="en-US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部署流程：</a:t>
            </a:r>
            <a:r>
              <a:rPr kumimoji="1" sz="2000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将Vite编译好的静态前端文件上传至HTTP服务器并启动服务器。将后端可执行文件上传至另一个服务器并运行。</a:t>
            </a:r>
            <a:endParaRPr kumimoji="1" lang="zh-CN" altLang="en-US" sz="2000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16520" y="1369060"/>
            <a:ext cx="40017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kumimoji="1" lang="zh-CN" altLang="en-US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kumimoji="1" lang="zh-CN" altLang="en-US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测试时采用前端交接的方式</a:t>
            </a:r>
            <a:endParaRPr kumimoji="1" lang="zh-CN" altLang="en-US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kumimoji="1" lang="zh-CN" altLang="en-US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接口测试采用</a:t>
            </a:r>
            <a:r>
              <a:rPr kumimoji="1" lang="en-US" altLang="zh-CN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Apipost</a:t>
            </a:r>
            <a:r>
              <a:rPr kumimoji="1" lang="zh-CN" altLang="en-US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，前端测试和后端测试采用GitHub </a:t>
            </a:r>
            <a:r>
              <a:rPr kumimoji="1" lang="en-US" altLang="zh-CN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kumimoji="1" lang="zh-CN" altLang="en-US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ctions。</a:t>
            </a:r>
            <a:endParaRPr kumimoji="1" lang="zh-CN" altLang="en-US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kumimoji="1" lang="zh-CN" altLang="en-US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通过前端的测试人员进行操作，发现有</a:t>
            </a:r>
            <a:r>
              <a:rPr kumimoji="1" lang="en-US" altLang="zh-CN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bug</a:t>
            </a:r>
            <a:r>
              <a:rPr kumimoji="1" lang="zh-CN" altLang="en-US" dirty="0">
                <a:solidFill>
                  <a:srgbClr val="908A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，反馈给后端人员，后端人员立即修改。</a:t>
            </a:r>
            <a:endParaRPr kumimoji="1" lang="zh-CN" altLang="en-US" dirty="0">
              <a:solidFill>
                <a:srgbClr val="908AB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6" name="图片 15" descr="daoqi_p05_di.5bc6a32e.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9516110" y="7120890"/>
            <a:ext cx="12192000" cy="3051175"/>
          </a:xfrm>
          <a:prstGeom prst="rect">
            <a:avLst/>
          </a:prstGeom>
        </p:spPr>
      </p:pic>
      <p:pic>
        <p:nvPicPr>
          <p:cNvPr id="17" name="图片 16" descr="daoqi_p04_deng.e435335f.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473065" y="5878195"/>
            <a:ext cx="2314575" cy="257175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930650" y="-175260"/>
            <a:ext cx="3075940" cy="3044190"/>
            <a:chOff x="665" y="271"/>
            <a:chExt cx="6188" cy="5873"/>
          </a:xfrm>
        </p:grpSpPr>
        <p:pic>
          <p:nvPicPr>
            <p:cNvPr id="19" name="图片 18" descr="daoqi_p02_di.19984a95..png"/>
            <p:cNvPicPr>
              <a:picLocks noChangeAspect="1"/>
            </p:cNvPicPr>
            <p:nvPr/>
          </p:nvPicPr>
          <p:blipFill>
            <a:blip r:embed="rId10"/>
            <a:srcRect l="20226" r="26059"/>
            <a:stretch>
              <a:fillRect/>
            </a:stretch>
          </p:blipFill>
          <p:spPr>
            <a:xfrm>
              <a:off x="665" y="3264"/>
              <a:ext cx="6188" cy="28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88" h="2880">
                  <a:moveTo>
                    <a:pt x="0" y="0"/>
                  </a:moveTo>
                  <a:lnTo>
                    <a:pt x="6188" y="0"/>
                  </a:lnTo>
                  <a:lnTo>
                    <a:pt x="6188" y="8"/>
                  </a:lnTo>
                  <a:cubicBezTo>
                    <a:pt x="6125" y="1604"/>
                    <a:pt x="4764" y="2880"/>
                    <a:pt x="3094" y="2880"/>
                  </a:cubicBezTo>
                  <a:cubicBezTo>
                    <a:pt x="1424" y="2880"/>
                    <a:pt x="63" y="1604"/>
                    <a:pt x="0" y="8"/>
                  </a:cubicBez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0" name="图片 19" descr="daoqi_p08_sky.4be9d704.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5" y="271"/>
              <a:ext cx="6189" cy="3152"/>
            </a:xfrm>
            <a:prstGeom prst="rect">
              <a:avLst/>
            </a:prstGeom>
          </p:spPr>
        </p:pic>
        <p:pic>
          <p:nvPicPr>
            <p:cNvPr id="21" name="图片 20" descr="daoqi_p12_book_c.24c9bb19.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18" y="1896"/>
              <a:ext cx="2745" cy="2430"/>
            </a:xfrm>
            <a:prstGeom prst="rect">
              <a:avLst/>
            </a:prstGeom>
          </p:spPr>
        </p:pic>
      </p:grpSp>
      <p:pic>
        <p:nvPicPr>
          <p:cNvPr id="22" name="图片 21" descr="daoqi_p09_di.c6be8d57.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62915" y="6316345"/>
            <a:ext cx="3982085" cy="995680"/>
          </a:xfrm>
          <a:prstGeom prst="rect">
            <a:avLst/>
          </a:prstGeom>
        </p:spPr>
      </p:pic>
      <p:pic>
        <p:nvPicPr>
          <p:cNvPr id="23" name="图片 22" descr="daoqi_p09_bang.eb605904..png"/>
          <p:cNvPicPr>
            <a:picLocks noChangeAspect="1"/>
          </p:cNvPicPr>
          <p:nvPr/>
        </p:nvPicPr>
        <p:blipFill>
          <a:blip r:embed="rId14"/>
          <a:srcRect r="33480"/>
          <a:stretch>
            <a:fillRect/>
          </a:stretch>
        </p:blipFill>
        <p:spPr>
          <a:xfrm>
            <a:off x="13274040" y="3656330"/>
            <a:ext cx="3759835" cy="270827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15"/>
          <a:stretch>
            <a:fillRect/>
          </a:stretch>
        </p:blipFill>
        <p:spPr>
          <a:xfrm>
            <a:off x="8270875" y="3474085"/>
            <a:ext cx="990600" cy="890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59035" y="3474085"/>
            <a:ext cx="990600" cy="86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64583 -0.00361111 " pathEditMode="relative" ptsTypes="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95313 0 " pathEditMode="relative" ptsTypes="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aoqi_p02_text.0e487dd7.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com_img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5" y="80010"/>
            <a:ext cx="4429125" cy="6858000"/>
          </a:xfrm>
          <a:prstGeom prst="rect">
            <a:avLst/>
          </a:prstGeom>
        </p:spPr>
      </p:pic>
      <p:pic>
        <p:nvPicPr>
          <p:cNvPr id="4" name="图片 3" descr="daoqi_p01_text.b1fadeb7.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825500" y="690880"/>
            <a:ext cx="3761740" cy="737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4455" y="798830"/>
            <a:ext cx="3232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gradFill>
                  <a:gsLst>
                    <a:gs pos="0">
                      <a:srgbClr val="908ABD"/>
                    </a:gs>
                    <a:gs pos="100000">
                      <a:srgbClr val="4671AE"/>
                    </a:gs>
                  </a:gsLst>
                  <a:lin ang="5400000" scaled="0"/>
                </a:gradFill>
                <a:latin typeface="站酷小薇LOGO体" panose="02010600010101010101" charset="-122"/>
                <a:ea typeface="站酷小薇LOGO体" panose="02010600010101010101" charset="-122"/>
                <a:cs typeface="站酷小薇LOGO体" panose="02010600010101010101" charset="-122"/>
              </a:rPr>
              <a:t>前端开发</a:t>
            </a:r>
            <a:endParaRPr lang="zh-CN" altLang="en-US" sz="2800" b="1">
              <a:gradFill>
                <a:gsLst>
                  <a:gs pos="0">
                    <a:srgbClr val="908ABD"/>
                  </a:gs>
                  <a:gs pos="100000">
                    <a:srgbClr val="4671AE"/>
                  </a:gs>
                </a:gsLst>
                <a:lin ang="5400000" scaled="0"/>
              </a:gradFill>
              <a:latin typeface="站酷小薇LOGO体" panose="02010600010101010101" charset="-122"/>
              <a:ea typeface="站酷小薇LOGO体" panose="02010600010101010101" charset="-122"/>
              <a:cs typeface="站酷小薇LOGO体" panose="02010600010101010101" charset="-122"/>
            </a:endParaRPr>
          </a:p>
        </p:txBody>
      </p:sp>
      <p:pic>
        <p:nvPicPr>
          <p:cNvPr id="6" name="图片 5" descr="h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7570" y="6938010"/>
            <a:ext cx="1000125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b="823"/>
          <a:stretch>
            <a:fillRect/>
          </a:stretch>
        </p:blipFill>
        <p:spPr>
          <a:xfrm>
            <a:off x="710565" y="1950720"/>
            <a:ext cx="7145655" cy="3547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46875 -0.0375 0.00130208 -0.146389 0.0028125 -0.190185 C 0.00432292 -0.233981 0.00661458 -0.218241 0.00755208 -0.218889 C 0.00848958 -0.219537 0.00765625 -0.199259 0.00755208 -0.193611 " pathEditMode="relative" ptsTypes="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926,&quot;width&quot;:19200}"/>
</p:tagLst>
</file>

<file path=ppt/tags/tag10.xml><?xml version="1.0" encoding="utf-8"?>
<p:tagLst xmlns:p="http://schemas.openxmlformats.org/presentationml/2006/main">
  <p:tag name="KSO_WM_UNIT_PLACING_PICTURE_USER_VIEWPORT" val="{&quot;height&quot;:4805,&quot;width&quot;:19200}"/>
</p:tagLst>
</file>

<file path=ppt/tags/tag11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2.xml><?xml version="1.0" encoding="utf-8"?>
<p:tagLst xmlns:p="http://schemas.openxmlformats.org/presentationml/2006/main">
  <p:tag name="KSO_WM_UNIT_PLACING_PICTURE_USER_VIEWPORT" val="{&quot;height&quot;:10800,&quot;width&quot;:4859}"/>
</p:tagLst>
</file>

<file path=ppt/tags/tag13.xml><?xml version="1.0" encoding="utf-8"?>
<p:tagLst xmlns:p="http://schemas.openxmlformats.org/presentationml/2006/main">
  <p:tag name="KSO_WM_UNIT_PLACING_PICTURE_USER_VIEWPORT" val="{&quot;height&quot;:10800,&quot;width&quot;:4859}"/>
</p:tagLst>
</file>

<file path=ppt/tags/tag14.xml><?xml version="1.0" encoding="utf-8"?>
<p:tagLst xmlns:p="http://schemas.openxmlformats.org/presentationml/2006/main">
  <p:tag name="KSO_WM_UNIT_PLACING_PICTURE_USER_VIEWPORT" val="{&quot;height&quot;:10800,&quot;width&quot;:4859}"/>
</p:tagLst>
</file>

<file path=ppt/tags/tag15.xml><?xml version="1.0" encoding="utf-8"?>
<p:tagLst xmlns:p="http://schemas.openxmlformats.org/presentationml/2006/main">
  <p:tag name="KSO_WM_UNIT_PLACING_PICTURE_USER_VIEWPORT" val="{&quot;height&quot;:11115,&quot;width&quot;:14910}"/>
</p:tagLst>
</file>

<file path=ppt/tags/tag16.xml><?xml version="1.0" encoding="utf-8"?>
<p:tagLst xmlns:p="http://schemas.openxmlformats.org/presentationml/2006/main">
  <p:tag name="COMMONDATA" val="eyJoZGlkIjoiMjNlZWNmNWZkNjUwNWVkMzAyNjRlYmYzN2Y4MDMwNWEifQ=="/>
  <p:tag name="KSO_WPP_MARK_KEY" val="c212f061-f3fa-4c14-a96d-0c4438732c92"/>
</p:tagLst>
</file>

<file path=ppt/tags/tag2.xml><?xml version="1.0" encoding="utf-8"?>
<p:tagLst xmlns:p="http://schemas.openxmlformats.org/presentationml/2006/main">
  <p:tag name="KSO_WM_UNIT_PLACING_PICTURE_USER_VIEWPORT" val="{&quot;height&quot;:2926,&quot;width&quot;:19200}"/>
</p:tagLst>
</file>

<file path=ppt/tags/tag3.xml><?xml version="1.0" encoding="utf-8"?>
<p:tagLst xmlns:p="http://schemas.openxmlformats.org/presentationml/2006/main">
  <p:tag name="KSO_WM_UNIT_PLACING_PICTURE_USER_VIEWPORT" val="{&quot;height&quot;:2926,&quot;width&quot;:19200}"/>
</p:tagLst>
</file>

<file path=ppt/tags/tag4.xml><?xml version="1.0" encoding="utf-8"?>
<p:tagLst xmlns:p="http://schemas.openxmlformats.org/presentationml/2006/main">
  <p:tag name="KSO_WM_UNIT_PLACING_PICTURE_USER_VIEWPORT" val="{&quot;height&quot;:2926,&quot;width&quot;:19200}"/>
</p:tagLst>
</file>

<file path=ppt/tags/tag5.xml><?xml version="1.0" encoding="utf-8"?>
<p:tagLst xmlns:p="http://schemas.openxmlformats.org/presentationml/2006/main">
  <p:tag name="KSO_WM_UNIT_PLACING_PICTURE_USER_VIEWPORT" val="{&quot;height&quot;:1888,&quot;width&quot;:5418}"/>
</p:tagLst>
</file>

<file path=ppt/tags/tag6.xml><?xml version="1.0" encoding="utf-8"?>
<p:tagLst xmlns:p="http://schemas.openxmlformats.org/presentationml/2006/main">
  <p:tag name="KSO_WM_UNIT_PLACING_PICTURE_USER_VIEWPORT" val="{&quot;height&quot;:2852.431496062992,&quot;width&quot;:17140}"/>
</p:tagLst>
</file>

<file path=ppt/tags/tag7.xml><?xml version="1.0" encoding="utf-8"?>
<p:tagLst xmlns:p="http://schemas.openxmlformats.org/presentationml/2006/main">
  <p:tag name="KSO_WM_UNIT_PLACING_PICTURE_USER_VIEWPORT" val="{&quot;height&quot;:28634,&quot;width&quot;:69383}"/>
</p:tagLst>
</file>

<file path=ppt/tags/tag8.xml><?xml version="1.0" encoding="utf-8"?>
<p:tagLst xmlns:p="http://schemas.openxmlformats.org/presentationml/2006/main">
  <p:tag name="KSO_WM_UNIT_PLACING_PICTURE_USER_VIEWPORT" val="{&quot;height&quot;:4805,&quot;width&quot;:19200}"/>
</p:tagLst>
</file>

<file path=ppt/tags/tag9.xml><?xml version="1.0" encoding="utf-8"?>
<p:tagLst xmlns:p="http://schemas.openxmlformats.org/presentationml/2006/main">
  <p:tag name="KSO_WM_UNIT_PLACING_PICTURE_USER_VIEWPORT" val="{&quot;height&quot;:4805,&quot;width&quot;:19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959</Words>
  <Application>WPS 演示</Application>
  <PresentationFormat>宽屏</PresentationFormat>
  <Paragraphs>75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汉仪文黑-85W</vt:lpstr>
      <vt:lpstr>黑体</vt:lpstr>
      <vt:lpstr>站酷小薇LOGO体</vt:lpstr>
      <vt:lpstr>经典长宋简</vt:lpstr>
      <vt:lpstr>汉仪文黑-85W</vt:lpstr>
      <vt:lpstr>站酷文艺体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刘宙海</dc:creator>
  <cp:lastModifiedBy>张兆琴</cp:lastModifiedBy>
  <cp:revision>53</cp:revision>
  <dcterms:created xsi:type="dcterms:W3CDTF">2022-10-21T06:25:00Z</dcterms:created>
  <dcterms:modified xsi:type="dcterms:W3CDTF">2022-12-24T06:30:18Z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804FAC29E6FD4D0089E205572FABAFDD</vt:lpwstr>
  </property>
  <property fmtid="{D5CDD505-2E9C-101B-9397-08002B2CF9AE}" pid="3" name="KSOProductBuildVer">
    <vt:lpwstr>2052-11.1.0.12763</vt:lpwstr>
  </property>
</Properties>
</file>